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2"/>
  </p:notesMasterIdLst>
  <p:sldIdLst>
    <p:sldId id="334" r:id="rId3"/>
    <p:sldId id="366" r:id="rId4"/>
    <p:sldId id="371" r:id="rId5"/>
    <p:sldId id="381" r:id="rId6"/>
    <p:sldId id="297" r:id="rId7"/>
    <p:sldId id="382" r:id="rId8"/>
    <p:sldId id="335" r:id="rId9"/>
    <p:sldId id="383" r:id="rId10"/>
    <p:sldId id="336" r:id="rId11"/>
    <p:sldId id="384" r:id="rId12"/>
    <p:sldId id="337" r:id="rId13"/>
    <p:sldId id="385" r:id="rId14"/>
    <p:sldId id="338" r:id="rId15"/>
    <p:sldId id="361" r:id="rId16"/>
    <p:sldId id="342" r:id="rId17"/>
    <p:sldId id="357" r:id="rId18"/>
    <p:sldId id="360" r:id="rId19"/>
    <p:sldId id="267" r:id="rId20"/>
    <p:sldId id="352" r:id="rId21"/>
    <p:sldId id="346" r:id="rId22"/>
    <p:sldId id="347" r:id="rId23"/>
    <p:sldId id="348" r:id="rId24"/>
    <p:sldId id="320" r:id="rId25"/>
    <p:sldId id="374" r:id="rId26"/>
    <p:sldId id="330" r:id="rId27"/>
    <p:sldId id="379" r:id="rId28"/>
    <p:sldId id="375" r:id="rId29"/>
    <p:sldId id="271" r:id="rId30"/>
    <p:sldId id="353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enga White" initials="SW" lastIdx="1" clrIdx="0">
    <p:extLst>
      <p:ext uri="{19B8F6BF-5375-455C-9EA6-DF929625EA0E}">
        <p15:presenceInfo xmlns:p15="http://schemas.microsoft.com/office/powerpoint/2012/main" userId="Senga White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5" autoAdjust="0"/>
    <p:restoredTop sz="94660"/>
  </p:normalViewPr>
  <p:slideViewPr>
    <p:cSldViewPr snapToGrid="0">
      <p:cViewPr varScale="1">
        <p:scale>
          <a:sx n="84" d="100"/>
          <a:sy n="84" d="100"/>
        </p:scale>
        <p:origin x="21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87A601-9A36-42D9-A78A-C2525F215433}" type="datetimeFigureOut">
              <a:rPr lang="en-NZ" smtClean="0"/>
              <a:t>13/10/2015</a:t>
            </a:fld>
            <a:endParaRPr lang="en-N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5B83D8-9060-44CD-BD50-62D7CEFDCF1A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0233992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dirty="0" smtClean="0"/>
              <a:t>Article on Tertiary Prep Unit </a:t>
            </a:r>
            <a:r>
              <a:rPr lang="en-NZ" smtClean="0"/>
              <a:t>in SLANZA Collected Magazine Term 4, 2011 http://issuu.com/miriamtuohy/docs/november2011/1</a:t>
            </a:r>
            <a:r>
              <a:rPr lang="en-NZ" baseline="0" dirty="0"/>
              <a:t> </a:t>
            </a:r>
            <a:endParaRPr lang="en-NZ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4A4FF6-3E9F-4FA6-8E0E-A9B40BFB15AF}" type="slidenum">
              <a:rPr lang="en-NZ" smtClean="0">
                <a:solidFill>
                  <a:prstClr val="black"/>
                </a:solidFill>
              </a:rPr>
              <a:pPr/>
              <a:t>28</a:t>
            </a:fld>
            <a:endParaRPr lang="en-NZ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83256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891D8-990A-4173-913E-7BDE6F61EA89}" type="datetimeFigureOut">
              <a:rPr lang="en-NZ" smtClean="0"/>
              <a:t>13/10/2015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26FA9-84F6-4BEF-8756-C6A6F45B225B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518100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891D8-990A-4173-913E-7BDE6F61EA89}" type="datetimeFigureOut">
              <a:rPr lang="en-NZ" smtClean="0"/>
              <a:t>13/10/2015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26FA9-84F6-4BEF-8756-C6A6F45B225B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56882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891D8-990A-4173-913E-7BDE6F61EA89}" type="datetimeFigureOut">
              <a:rPr lang="en-NZ" smtClean="0"/>
              <a:t>13/10/2015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26FA9-84F6-4BEF-8756-C6A6F45B225B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518956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C1FC8-6CD3-4678-B377-B92D91B0BA43}" type="datetimeFigureOut">
              <a:rPr lang="en-NZ" smtClean="0">
                <a:solidFill>
                  <a:prstClr val="black">
                    <a:tint val="75000"/>
                  </a:prstClr>
                </a:solidFill>
              </a:rPr>
              <a:pPr/>
              <a:t>13/10/2015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26D2C-2257-47F4-A078-CD5913D4E5AB}" type="slidenum">
              <a:rPr lang="en-N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7880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C1FC8-6CD3-4678-B377-B92D91B0BA43}" type="datetimeFigureOut">
              <a:rPr lang="en-NZ" smtClean="0">
                <a:solidFill>
                  <a:prstClr val="black">
                    <a:tint val="75000"/>
                  </a:prstClr>
                </a:solidFill>
              </a:rPr>
              <a:pPr/>
              <a:t>13/10/2015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26D2C-2257-47F4-A078-CD5913D4E5AB}" type="slidenum">
              <a:rPr lang="en-N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8103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C1FC8-6CD3-4678-B377-B92D91B0BA43}" type="datetimeFigureOut">
              <a:rPr lang="en-NZ" smtClean="0">
                <a:solidFill>
                  <a:prstClr val="black">
                    <a:tint val="75000"/>
                  </a:prstClr>
                </a:solidFill>
              </a:rPr>
              <a:pPr/>
              <a:t>13/10/2015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26D2C-2257-47F4-A078-CD5913D4E5AB}" type="slidenum">
              <a:rPr lang="en-N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8273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C1FC8-6CD3-4678-B377-B92D91B0BA43}" type="datetimeFigureOut">
              <a:rPr lang="en-NZ" smtClean="0">
                <a:solidFill>
                  <a:prstClr val="black">
                    <a:tint val="75000"/>
                  </a:prstClr>
                </a:solidFill>
              </a:rPr>
              <a:pPr/>
              <a:t>13/10/2015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26D2C-2257-47F4-A078-CD5913D4E5AB}" type="slidenum">
              <a:rPr lang="en-N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9021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C1FC8-6CD3-4678-B377-B92D91B0BA43}" type="datetimeFigureOut">
              <a:rPr lang="en-NZ" smtClean="0">
                <a:solidFill>
                  <a:prstClr val="black">
                    <a:tint val="75000"/>
                  </a:prstClr>
                </a:solidFill>
              </a:rPr>
              <a:pPr/>
              <a:t>13/10/2015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26D2C-2257-47F4-A078-CD5913D4E5AB}" type="slidenum">
              <a:rPr lang="en-N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8062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C1FC8-6CD3-4678-B377-B92D91B0BA43}" type="datetimeFigureOut">
              <a:rPr lang="en-NZ" smtClean="0">
                <a:solidFill>
                  <a:prstClr val="black">
                    <a:tint val="75000"/>
                  </a:prstClr>
                </a:solidFill>
              </a:rPr>
              <a:pPr/>
              <a:t>13/10/2015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26D2C-2257-47F4-A078-CD5913D4E5AB}" type="slidenum">
              <a:rPr lang="en-N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4040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C1FC8-6CD3-4678-B377-B92D91B0BA43}" type="datetimeFigureOut">
              <a:rPr lang="en-NZ" smtClean="0">
                <a:solidFill>
                  <a:prstClr val="black">
                    <a:tint val="75000"/>
                  </a:prstClr>
                </a:solidFill>
              </a:rPr>
              <a:pPr/>
              <a:t>13/10/2015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26D2C-2257-47F4-A078-CD5913D4E5AB}" type="slidenum">
              <a:rPr lang="en-N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8696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C1FC8-6CD3-4678-B377-B92D91B0BA43}" type="datetimeFigureOut">
              <a:rPr lang="en-NZ" smtClean="0">
                <a:solidFill>
                  <a:prstClr val="black">
                    <a:tint val="75000"/>
                  </a:prstClr>
                </a:solidFill>
              </a:rPr>
              <a:pPr/>
              <a:t>13/10/2015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26D2C-2257-47F4-A078-CD5913D4E5AB}" type="slidenum">
              <a:rPr lang="en-N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0555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891D8-990A-4173-913E-7BDE6F61EA89}" type="datetimeFigureOut">
              <a:rPr lang="en-NZ" smtClean="0"/>
              <a:t>13/10/2015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26FA9-84F6-4BEF-8756-C6A6F45B225B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832395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C1FC8-6CD3-4678-B377-B92D91B0BA43}" type="datetimeFigureOut">
              <a:rPr lang="en-NZ" smtClean="0">
                <a:solidFill>
                  <a:prstClr val="black">
                    <a:tint val="75000"/>
                  </a:prstClr>
                </a:solidFill>
              </a:rPr>
              <a:pPr/>
              <a:t>13/10/2015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26D2C-2257-47F4-A078-CD5913D4E5AB}" type="slidenum">
              <a:rPr lang="en-N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8015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C1FC8-6CD3-4678-B377-B92D91B0BA43}" type="datetimeFigureOut">
              <a:rPr lang="en-NZ" smtClean="0">
                <a:solidFill>
                  <a:prstClr val="black">
                    <a:tint val="75000"/>
                  </a:prstClr>
                </a:solidFill>
              </a:rPr>
              <a:pPr/>
              <a:t>13/10/2015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26D2C-2257-47F4-A078-CD5913D4E5AB}" type="slidenum">
              <a:rPr lang="en-N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4897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C1FC8-6CD3-4678-B377-B92D91B0BA43}" type="datetimeFigureOut">
              <a:rPr lang="en-NZ" smtClean="0">
                <a:solidFill>
                  <a:prstClr val="black">
                    <a:tint val="75000"/>
                  </a:prstClr>
                </a:solidFill>
              </a:rPr>
              <a:pPr/>
              <a:t>13/10/2015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26D2C-2257-47F4-A078-CD5913D4E5AB}" type="slidenum">
              <a:rPr lang="en-N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3404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891D8-990A-4173-913E-7BDE6F61EA89}" type="datetimeFigureOut">
              <a:rPr lang="en-NZ" smtClean="0"/>
              <a:t>13/10/2015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26FA9-84F6-4BEF-8756-C6A6F45B225B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640796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891D8-990A-4173-913E-7BDE6F61EA89}" type="datetimeFigureOut">
              <a:rPr lang="en-NZ" smtClean="0"/>
              <a:t>13/10/2015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26FA9-84F6-4BEF-8756-C6A6F45B225B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046068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891D8-990A-4173-913E-7BDE6F61EA89}" type="datetimeFigureOut">
              <a:rPr lang="en-NZ" smtClean="0"/>
              <a:t>13/10/2015</a:t>
            </a:fld>
            <a:endParaRPr lang="en-N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26FA9-84F6-4BEF-8756-C6A6F45B225B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446109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891D8-990A-4173-913E-7BDE6F61EA89}" type="datetimeFigureOut">
              <a:rPr lang="en-NZ" smtClean="0"/>
              <a:t>13/10/2015</a:t>
            </a:fld>
            <a:endParaRPr lang="en-N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26FA9-84F6-4BEF-8756-C6A6F45B225B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618225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891D8-990A-4173-913E-7BDE6F61EA89}" type="datetimeFigureOut">
              <a:rPr lang="en-NZ" smtClean="0"/>
              <a:t>13/10/2015</a:t>
            </a:fld>
            <a:endParaRPr lang="en-N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26FA9-84F6-4BEF-8756-C6A6F45B225B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195825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891D8-990A-4173-913E-7BDE6F61EA89}" type="datetimeFigureOut">
              <a:rPr lang="en-NZ" smtClean="0"/>
              <a:t>13/10/2015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26FA9-84F6-4BEF-8756-C6A6F45B225B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722461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891D8-990A-4173-913E-7BDE6F61EA89}" type="datetimeFigureOut">
              <a:rPr lang="en-NZ" smtClean="0"/>
              <a:t>13/10/2015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26FA9-84F6-4BEF-8756-C6A6F45B225B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879215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891D8-990A-4173-913E-7BDE6F61EA89}" type="datetimeFigureOut">
              <a:rPr lang="en-NZ" smtClean="0"/>
              <a:t>13/10/2015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F26FA9-84F6-4BEF-8756-C6A6F45B225B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1358039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EC1FC8-6CD3-4678-B377-B92D91B0BA43}" type="datetimeFigureOut">
              <a:rPr lang="en-NZ" smtClean="0">
                <a:solidFill>
                  <a:prstClr val="black">
                    <a:tint val="75000"/>
                  </a:prstClr>
                </a:solidFill>
              </a:rPr>
              <a:pPr/>
              <a:t>13/10/2015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A26D2C-2257-47F4-A078-CD5913D4E5AB}" type="slidenum">
              <a:rPr lang="en-N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1419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TTPP4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TTPP155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hyperlink" Target="http://bit.ly/1FwZkEU" TargetMode="External"/><Relationship Id="rId7" Type="http://schemas.openxmlformats.org/officeDocument/2006/relationships/hyperlink" Target="http://bit.ly/1Kc2lP0" TargetMode="External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g"/><Relationship Id="rId5" Type="http://schemas.openxmlformats.org/officeDocument/2006/relationships/hyperlink" Target="http://bit.ly/1L1o1kH" TargetMode="External"/><Relationship Id="rId10" Type="http://schemas.openxmlformats.org/officeDocument/2006/relationships/image" Target="../media/image20.jpg"/><Relationship Id="rId4" Type="http://schemas.openxmlformats.org/officeDocument/2006/relationships/image" Target="../media/image17.png"/><Relationship Id="rId9" Type="http://schemas.openxmlformats.org/officeDocument/2006/relationships/hyperlink" Target="mailto:sengaw@windowslive.com" TargetMode="Externa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lickr.com/photos/st3f4n/5422493992/sizes/m/" TargetMode="External"/><Relationship Id="rId13" Type="http://schemas.openxmlformats.org/officeDocument/2006/relationships/hyperlink" Target="https://www.flickr.com/photos/wingedwolf/5471047557/sizes/o/" TargetMode="External"/><Relationship Id="rId3" Type="http://schemas.openxmlformats.org/officeDocument/2006/relationships/hyperlink" Target="https://www.flickr.com/photos/francisco_osorio/13475151983/sizes/m/" TargetMode="External"/><Relationship Id="rId7" Type="http://schemas.openxmlformats.org/officeDocument/2006/relationships/hyperlink" Target="https://www.flickr.com/photos/hippie/2476622740/sizes/l" TargetMode="External"/><Relationship Id="rId12" Type="http://schemas.openxmlformats.org/officeDocument/2006/relationships/hyperlink" Target="https://www.flickr.com/photos/sweetone/6416417037/sizes/l/in/photostream/" TargetMode="External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flickr.com/photos/pinksherbet/179279964/sizes/o/" TargetMode="External"/><Relationship Id="rId11" Type="http://schemas.openxmlformats.org/officeDocument/2006/relationships/hyperlink" Target="https://www.flickr.com/photos/anned/8700093610/sizes/c/" TargetMode="External"/><Relationship Id="rId5" Type="http://schemas.openxmlformats.org/officeDocument/2006/relationships/hyperlink" Target="https://www.flickr.com/photos/darwinbell/8107066922/sizes/l" TargetMode="External"/><Relationship Id="rId10" Type="http://schemas.openxmlformats.org/officeDocument/2006/relationships/hyperlink" Target="https://www.flickr.com/photos/terryfreedman/16490947256/sizes/m/" TargetMode="External"/><Relationship Id="rId4" Type="http://schemas.openxmlformats.org/officeDocument/2006/relationships/hyperlink" Target="https://www.flickr.com/photos/jonathancohen/8555554515/sizes/l" TargetMode="External"/><Relationship Id="rId9" Type="http://schemas.openxmlformats.org/officeDocument/2006/relationships/hyperlink" Target="https://www.flickr.com/photos/bartelomeus/4184705426/sizes/m/" TargetMode="External"/><Relationship Id="rId14" Type="http://schemas.openxmlformats.org/officeDocument/2006/relationships/hyperlink" Target="https://www.flickr.com/photos/infomastern/11855274335/sizes/sq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TTPP1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TTPP2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TTPP153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0" y="5799"/>
            <a:ext cx="12171379" cy="68464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34354"/>
            <a:ext cx="12192000" cy="2000250"/>
          </a:xfrm>
          <a:solidFill>
            <a:schemeClr val="tx1">
              <a:lumMod val="65000"/>
              <a:lumOff val="35000"/>
              <a:alpha val="9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en-NZ" sz="8000" b="1" dirty="0" smtClean="0">
                <a:solidFill>
                  <a:schemeClr val="bg1"/>
                </a:solidFill>
                <a:latin typeface="+mn-lt"/>
              </a:rPr>
              <a:t>The Tertiary Prep Programme</a:t>
            </a:r>
            <a:r>
              <a:rPr lang="en-NZ" sz="5300" b="1" dirty="0" smtClean="0">
                <a:solidFill>
                  <a:schemeClr val="bg1"/>
                </a:solidFill>
              </a:rPr>
              <a:t/>
            </a:r>
            <a:br>
              <a:rPr lang="en-NZ" sz="5300" b="1" dirty="0" smtClean="0">
                <a:solidFill>
                  <a:schemeClr val="bg1"/>
                </a:solidFill>
              </a:rPr>
            </a:br>
            <a:r>
              <a:rPr lang="en-NZ" sz="4400" b="1" i="1" dirty="0" smtClean="0">
                <a:solidFill>
                  <a:schemeClr val="bg1"/>
                </a:solidFill>
                <a:latin typeface="+mn-lt"/>
              </a:rPr>
              <a:t>Transitioning from Secondary to Tertiary Education</a:t>
            </a:r>
            <a:r>
              <a:rPr lang="en-NZ" sz="2800" dirty="0" smtClean="0">
                <a:solidFill>
                  <a:schemeClr val="bg1"/>
                </a:solidFill>
                <a:latin typeface="Aller" panose="02000503030000020004" pitchFamily="2" charset="0"/>
              </a:rPr>
              <a:t/>
            </a:r>
            <a:br>
              <a:rPr lang="en-NZ" sz="2800" dirty="0" smtClean="0">
                <a:solidFill>
                  <a:schemeClr val="bg1"/>
                </a:solidFill>
                <a:latin typeface="Aller" panose="02000503030000020004" pitchFamily="2" charset="0"/>
              </a:rPr>
            </a:br>
            <a:endParaRPr lang="en-NZ" sz="2800" dirty="0">
              <a:solidFill>
                <a:schemeClr val="bg1"/>
              </a:solidFill>
              <a:latin typeface="Aller" panose="02000503030000020004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body" idx="1"/>
          </p:nvPr>
        </p:nvSpPr>
        <p:spPr>
          <a:xfrm>
            <a:off x="-3578" y="4471987"/>
            <a:ext cx="12195577" cy="2143126"/>
          </a:xfrm>
          <a:solidFill>
            <a:schemeClr val="tx1">
              <a:lumMod val="65000"/>
              <a:lumOff val="35000"/>
              <a:alpha val="90000"/>
            </a:schemeClr>
          </a:solidFill>
        </p:spPr>
        <p:txBody>
          <a:bodyPr>
            <a:normAutofit fontScale="92500" lnSpcReduction="20000"/>
          </a:bodyPr>
          <a:lstStyle/>
          <a:p>
            <a:pPr algn="ctr"/>
            <a:endParaRPr lang="en-NZ" dirty="0" smtClean="0"/>
          </a:p>
          <a:p>
            <a:pPr algn="ctr"/>
            <a:r>
              <a:rPr lang="en-NZ" sz="8000" b="1" dirty="0" smtClean="0">
                <a:solidFill>
                  <a:schemeClr val="bg1"/>
                </a:solidFill>
              </a:rPr>
              <a:t>Senga White</a:t>
            </a:r>
          </a:p>
          <a:p>
            <a:pPr algn="ctr"/>
            <a:r>
              <a:rPr lang="en-NZ" sz="5800" b="1" dirty="0" smtClean="0">
                <a:solidFill>
                  <a:schemeClr val="bg1"/>
                </a:solidFill>
              </a:rPr>
              <a:t>SLANZA Conference - September 2015</a:t>
            </a:r>
            <a:endParaRPr lang="en-NZ" sz="5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200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https://farm9.staticflickr.com/8011/7312534440_db8da77c6e_b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980"/>
          <a:stretch/>
        </p:blipFill>
        <p:spPr bwMode="auto">
          <a:xfrm>
            <a:off x="41245" y="14293"/>
            <a:ext cx="12126376" cy="68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NZ" sz="9600" b="1" dirty="0" smtClean="0">
                <a:latin typeface="+mn-lt"/>
              </a:rPr>
              <a:t>TPT Session 4</a:t>
            </a:r>
            <a:endParaRPr lang="en-NZ" sz="9600" b="1" dirty="0"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NZ" sz="6000" b="1" dirty="0" smtClean="0"/>
              <a:t>Managing Resources</a:t>
            </a:r>
            <a:endParaRPr lang="en-NZ" sz="6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0301288" y="6357937"/>
            <a:ext cx="16144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1200" b="1" dirty="0"/>
              <a:t>http://bit.ly/1BQ0Rtj</a:t>
            </a:r>
          </a:p>
        </p:txBody>
      </p:sp>
      <p:pic>
        <p:nvPicPr>
          <p:cNvPr id="5" name="Picture 4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856" y="5920561"/>
            <a:ext cx="714375" cy="714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682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28" y="0"/>
            <a:ext cx="12166600" cy="6843713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-1" y="365125"/>
            <a:ext cx="12198057" cy="1325563"/>
          </a:xfrm>
          <a:solidFill>
            <a:schemeClr val="tx1">
              <a:lumMod val="65000"/>
              <a:lumOff val="35000"/>
              <a:alpha val="9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en-NZ" sz="7200" b="1" dirty="0" smtClean="0">
                <a:solidFill>
                  <a:schemeClr val="bg1"/>
                </a:solidFill>
                <a:latin typeface="+mn-lt"/>
              </a:rPr>
              <a:t>The Tertiary Prep Programme</a:t>
            </a:r>
            <a:endParaRPr lang="en-NZ" sz="72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" y="1986365"/>
            <a:ext cx="3400424" cy="1200329"/>
          </a:xfrm>
          <a:prstGeom prst="rect">
            <a:avLst/>
          </a:prstGeom>
          <a:solidFill>
            <a:schemeClr val="tx1">
              <a:lumMod val="65000"/>
              <a:lumOff val="35000"/>
              <a:alpha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NZ" sz="5400" b="1" dirty="0" smtClean="0">
                <a:solidFill>
                  <a:schemeClr val="bg1"/>
                </a:solidFill>
                <a:latin typeface="Aller" panose="02000503030000020004" pitchFamily="2" charset="0"/>
              </a:rPr>
              <a:t>Session 4:</a:t>
            </a:r>
          </a:p>
          <a:p>
            <a:endParaRPr lang="en-NZ" dirty="0">
              <a:latin typeface="Aller" panose="02000503030000020004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560444" y="1982788"/>
            <a:ext cx="8269606" cy="2585323"/>
          </a:xfrm>
          <a:prstGeom prst="rect">
            <a:avLst/>
          </a:prstGeom>
          <a:solidFill>
            <a:schemeClr val="tx1">
              <a:lumMod val="65000"/>
              <a:lumOff val="35000"/>
              <a:alpha val="90000"/>
            </a:schemeClr>
          </a:solidFill>
        </p:spPr>
        <p:txBody>
          <a:bodyPr wrap="square">
            <a:spAutoFit/>
          </a:bodyPr>
          <a:lstStyle/>
          <a:p>
            <a:pPr lvl="0"/>
            <a:r>
              <a:rPr lang="en-NZ" sz="5400" b="1" dirty="0" smtClean="0">
                <a:solidFill>
                  <a:schemeClr val="bg1"/>
                </a:solidFill>
                <a:latin typeface="Aller" panose="02000503030000020004" pitchFamily="2" charset="0"/>
              </a:rPr>
              <a:t>Managing Resources</a:t>
            </a:r>
            <a:endParaRPr lang="en-NZ" sz="5400" dirty="0">
              <a:solidFill>
                <a:schemeClr val="bg1"/>
              </a:solidFill>
              <a:latin typeface="Aller" panose="02000503030000020004" pitchFamily="2" charset="0"/>
            </a:endParaRPr>
          </a:p>
          <a:p>
            <a:pPr marL="571500" lvl="0" indent="-571500">
              <a:buFont typeface="Wingdings" panose="05000000000000000000" pitchFamily="2" charset="2"/>
              <a:buChar char="ü"/>
            </a:pPr>
            <a:r>
              <a:rPr lang="en-NZ" sz="3600" dirty="0">
                <a:solidFill>
                  <a:schemeClr val="bg1"/>
                </a:solidFill>
                <a:latin typeface="Aller" panose="02000503030000020004" pitchFamily="2" charset="0"/>
              </a:rPr>
              <a:t>Evaluating information</a:t>
            </a:r>
          </a:p>
          <a:p>
            <a:pPr marL="571500" lvl="0" indent="-571500">
              <a:buFont typeface="Wingdings" panose="05000000000000000000" pitchFamily="2" charset="2"/>
              <a:buChar char="ü"/>
            </a:pPr>
            <a:r>
              <a:rPr lang="en-NZ" sz="3600" dirty="0">
                <a:solidFill>
                  <a:schemeClr val="bg1"/>
                </a:solidFill>
                <a:latin typeface="Aller" panose="02000503030000020004" pitchFamily="2" charset="0"/>
              </a:rPr>
              <a:t>Using academic libraries</a:t>
            </a:r>
          </a:p>
          <a:p>
            <a:pPr marL="571500" lvl="0" indent="-571500">
              <a:buFont typeface="Wingdings" panose="05000000000000000000" pitchFamily="2" charset="2"/>
              <a:buChar char="ü"/>
            </a:pPr>
            <a:r>
              <a:rPr lang="en-NZ" sz="3600" dirty="0">
                <a:solidFill>
                  <a:schemeClr val="bg1"/>
                </a:solidFill>
                <a:latin typeface="Aller" panose="02000503030000020004" pitchFamily="2" charset="0"/>
              </a:rPr>
              <a:t>Curating resources</a:t>
            </a:r>
          </a:p>
        </p:txBody>
      </p:sp>
    </p:spTree>
    <p:extLst>
      <p:ext uri="{BB962C8B-B14F-4D97-AF65-F5344CB8AC3E}">
        <p14:creationId xmlns:p14="http://schemas.microsoft.com/office/powerpoint/2010/main" val="3394042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farm3.staticflickr.com/2478/3666570226_b72dff9b43_b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733"/>
          <a:stretch/>
        </p:blipFill>
        <p:spPr bwMode="auto">
          <a:xfrm>
            <a:off x="26979" y="9533"/>
            <a:ext cx="12116789" cy="684000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48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solidFill>
            <a:schemeClr val="bg1">
              <a:lumMod val="85000"/>
              <a:alpha val="75000"/>
            </a:schemeClr>
          </a:solidFill>
        </p:spPr>
        <p:txBody>
          <a:bodyPr>
            <a:normAutofit/>
          </a:bodyPr>
          <a:lstStyle/>
          <a:p>
            <a:r>
              <a:rPr lang="en-NZ" sz="9600" b="1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TPT Session 5</a:t>
            </a:r>
            <a:endParaRPr lang="en-NZ" sz="9600" b="1" dirty="0">
              <a:solidFill>
                <a:schemeClr val="tx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solidFill>
            <a:schemeClr val="bg1">
              <a:lumMod val="85000"/>
              <a:alpha val="75000"/>
            </a:schemeClr>
          </a:solidFill>
        </p:spPr>
        <p:txBody>
          <a:bodyPr>
            <a:normAutofit/>
          </a:bodyPr>
          <a:lstStyle/>
          <a:p>
            <a:r>
              <a:rPr lang="en-NZ" sz="6000" b="1" dirty="0" smtClean="0">
                <a:solidFill>
                  <a:schemeClr val="tx2">
                    <a:lumMod val="50000"/>
                  </a:schemeClr>
                </a:solidFill>
              </a:rPr>
              <a:t>Managing Study</a:t>
            </a:r>
            <a:endParaRPr lang="en-NZ" sz="6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230772" y="6254045"/>
            <a:ext cx="1828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1200" b="1" dirty="0"/>
              <a:t>http://bit.ly/1djyGqS</a:t>
            </a:r>
          </a:p>
        </p:txBody>
      </p:sp>
      <p:pic>
        <p:nvPicPr>
          <p:cNvPr id="5" name="Picture 4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679" y="5816669"/>
            <a:ext cx="714375" cy="714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0572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28" y="0"/>
            <a:ext cx="12166600" cy="6843713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-1" y="365125"/>
            <a:ext cx="12198057" cy="1325563"/>
          </a:xfrm>
          <a:solidFill>
            <a:schemeClr val="tx1">
              <a:lumMod val="65000"/>
              <a:lumOff val="35000"/>
              <a:alpha val="9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en-NZ" sz="7200" b="1" dirty="0" smtClean="0">
                <a:solidFill>
                  <a:schemeClr val="bg1"/>
                </a:solidFill>
                <a:latin typeface="+mn-lt"/>
              </a:rPr>
              <a:t>The Tertiary Prep Programme</a:t>
            </a:r>
            <a:endParaRPr lang="en-NZ" sz="72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" y="1986365"/>
            <a:ext cx="3400424" cy="1200329"/>
          </a:xfrm>
          <a:prstGeom prst="rect">
            <a:avLst/>
          </a:prstGeom>
          <a:solidFill>
            <a:schemeClr val="tx1">
              <a:lumMod val="65000"/>
              <a:lumOff val="35000"/>
              <a:alpha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NZ" sz="5400" b="1" dirty="0" smtClean="0">
                <a:solidFill>
                  <a:schemeClr val="bg1"/>
                </a:solidFill>
                <a:latin typeface="Aller" panose="02000503030000020004" pitchFamily="2" charset="0"/>
              </a:rPr>
              <a:t>Session </a:t>
            </a:r>
            <a:r>
              <a:rPr lang="en-NZ" sz="5400" b="1" dirty="0">
                <a:solidFill>
                  <a:schemeClr val="bg1"/>
                </a:solidFill>
                <a:latin typeface="Aller" panose="02000503030000020004" pitchFamily="2" charset="0"/>
              </a:rPr>
              <a:t>5</a:t>
            </a:r>
            <a:r>
              <a:rPr lang="en-NZ" sz="5400" b="1" dirty="0" smtClean="0">
                <a:solidFill>
                  <a:schemeClr val="bg1"/>
                </a:solidFill>
                <a:latin typeface="Aller" panose="02000503030000020004" pitchFamily="2" charset="0"/>
              </a:rPr>
              <a:t>:</a:t>
            </a:r>
          </a:p>
          <a:p>
            <a:endParaRPr lang="en-NZ" dirty="0">
              <a:latin typeface="Aller" panose="02000503030000020004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560444" y="1982788"/>
            <a:ext cx="8269606" cy="2585323"/>
          </a:xfrm>
          <a:prstGeom prst="rect">
            <a:avLst/>
          </a:prstGeom>
          <a:solidFill>
            <a:schemeClr val="tx1">
              <a:lumMod val="65000"/>
              <a:lumOff val="35000"/>
              <a:alpha val="90000"/>
            </a:schemeClr>
          </a:solidFill>
        </p:spPr>
        <p:txBody>
          <a:bodyPr wrap="square">
            <a:spAutoFit/>
          </a:bodyPr>
          <a:lstStyle/>
          <a:p>
            <a:pPr lvl="0"/>
            <a:r>
              <a:rPr lang="en-NZ" sz="5400" b="1" dirty="0" smtClean="0">
                <a:solidFill>
                  <a:schemeClr val="bg1"/>
                </a:solidFill>
                <a:latin typeface="Aller" panose="02000503030000020004" pitchFamily="2" charset="0"/>
              </a:rPr>
              <a:t>Managing Study</a:t>
            </a:r>
            <a:endParaRPr lang="en-NZ" sz="3600" dirty="0">
              <a:solidFill>
                <a:schemeClr val="bg1"/>
              </a:solidFill>
              <a:latin typeface="Aller" panose="02000503030000020004" pitchFamily="2" charset="0"/>
            </a:endParaRPr>
          </a:p>
          <a:p>
            <a:pPr marL="571500" lvl="0" indent="-571500">
              <a:buFont typeface="Wingdings" panose="05000000000000000000" pitchFamily="2" charset="2"/>
              <a:buChar char="ü"/>
            </a:pPr>
            <a:r>
              <a:rPr lang="en-NZ" sz="3600" dirty="0">
                <a:solidFill>
                  <a:schemeClr val="bg1"/>
                </a:solidFill>
                <a:latin typeface="Aller" panose="02000503030000020004" pitchFamily="2" charset="0"/>
              </a:rPr>
              <a:t>Planning for study</a:t>
            </a:r>
          </a:p>
          <a:p>
            <a:pPr marL="571500" lvl="0" indent="-571500">
              <a:buFont typeface="Wingdings" panose="05000000000000000000" pitchFamily="2" charset="2"/>
              <a:buChar char="ü"/>
            </a:pPr>
            <a:r>
              <a:rPr lang="en-NZ" sz="3600" dirty="0">
                <a:solidFill>
                  <a:schemeClr val="bg1"/>
                </a:solidFill>
                <a:latin typeface="Aller" panose="02000503030000020004" pitchFamily="2" charset="0"/>
              </a:rPr>
              <a:t>Exam preparation</a:t>
            </a:r>
          </a:p>
          <a:p>
            <a:pPr marL="571500" lvl="0" indent="-571500">
              <a:buFont typeface="Wingdings" panose="05000000000000000000" pitchFamily="2" charset="2"/>
              <a:buChar char="ü"/>
            </a:pPr>
            <a:r>
              <a:rPr lang="en-NZ" sz="3600" dirty="0">
                <a:solidFill>
                  <a:schemeClr val="bg1"/>
                </a:solidFill>
                <a:latin typeface="Aller" panose="02000503030000020004" pitchFamily="2" charset="0"/>
              </a:rPr>
              <a:t>Study tips</a:t>
            </a:r>
          </a:p>
        </p:txBody>
      </p:sp>
    </p:spTree>
    <p:extLst>
      <p:ext uri="{BB962C8B-B14F-4D97-AF65-F5344CB8AC3E}">
        <p14:creationId xmlns:p14="http://schemas.microsoft.com/office/powerpoint/2010/main" val="4123634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193"/>
          <a:stretch/>
        </p:blipFill>
        <p:spPr>
          <a:xfrm>
            <a:off x="0" y="42863"/>
            <a:ext cx="12192000" cy="6815137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365125"/>
            <a:ext cx="12197978" cy="1325563"/>
          </a:xfrm>
          <a:solidFill>
            <a:schemeClr val="tx1">
              <a:lumMod val="65000"/>
              <a:lumOff val="35000"/>
              <a:alpha val="9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en-NZ" sz="8800" b="1" dirty="0" smtClean="0">
                <a:solidFill>
                  <a:schemeClr val="bg1"/>
                </a:solidFill>
                <a:latin typeface="+mn-lt"/>
              </a:rPr>
              <a:t>Origins of Tertiary Prep</a:t>
            </a:r>
            <a:endParaRPr lang="en-NZ" sz="88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305164" y="2346123"/>
            <a:ext cx="2393775" cy="1384995"/>
          </a:xfrm>
          <a:prstGeom prst="rect">
            <a:avLst/>
          </a:prstGeom>
          <a:solidFill>
            <a:schemeClr val="tx1">
              <a:lumMod val="65000"/>
              <a:lumOff val="35000"/>
              <a:alpha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NZ" sz="2800" dirty="0" smtClean="0">
                <a:solidFill>
                  <a:schemeClr val="bg1"/>
                </a:solidFill>
                <a:latin typeface="Aller" panose="02000503030000020004" pitchFamily="2" charset="0"/>
              </a:rPr>
              <a:t>Research began in 2009</a:t>
            </a:r>
            <a:endParaRPr lang="en-NZ" sz="2800" dirty="0">
              <a:solidFill>
                <a:schemeClr val="bg1"/>
              </a:solidFill>
              <a:latin typeface="Aller" panose="02000503030000020004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15486" y="2013286"/>
            <a:ext cx="2393775" cy="2246769"/>
          </a:xfrm>
          <a:prstGeom prst="rect">
            <a:avLst/>
          </a:prstGeom>
          <a:solidFill>
            <a:schemeClr val="tx1">
              <a:lumMod val="65000"/>
              <a:lumOff val="35000"/>
              <a:alpha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NZ" sz="2800" dirty="0" smtClean="0">
                <a:solidFill>
                  <a:schemeClr val="bg1"/>
                </a:solidFill>
                <a:latin typeface="Aller" panose="02000503030000020004" pitchFamily="2" charset="0"/>
              </a:rPr>
              <a:t>Part of a wider information literacy approach</a:t>
            </a:r>
            <a:endParaRPr lang="en-NZ" sz="2800" dirty="0">
              <a:solidFill>
                <a:schemeClr val="bg1"/>
              </a:solidFill>
              <a:latin typeface="Aller" panose="02000503030000020004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05163" y="4073268"/>
            <a:ext cx="2393775" cy="954107"/>
          </a:xfrm>
          <a:prstGeom prst="rect">
            <a:avLst/>
          </a:prstGeom>
          <a:solidFill>
            <a:schemeClr val="tx1">
              <a:lumMod val="65000"/>
              <a:lumOff val="35000"/>
              <a:alpha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NZ" sz="2800" dirty="0" smtClean="0">
                <a:solidFill>
                  <a:schemeClr val="bg1"/>
                </a:solidFill>
                <a:latin typeface="Aller" panose="02000503030000020004" pitchFamily="2" charset="0"/>
              </a:rPr>
              <a:t>Trialled in 2010</a:t>
            </a:r>
            <a:endParaRPr lang="en-NZ" sz="2800" dirty="0">
              <a:solidFill>
                <a:schemeClr val="bg1"/>
              </a:solidFill>
              <a:latin typeface="Aller" panose="02000503030000020004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350188" y="2722214"/>
            <a:ext cx="2393775" cy="1384995"/>
          </a:xfrm>
          <a:prstGeom prst="rect">
            <a:avLst/>
          </a:prstGeom>
          <a:solidFill>
            <a:schemeClr val="tx1">
              <a:lumMod val="65000"/>
              <a:lumOff val="35000"/>
              <a:alpha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NZ" sz="2800" dirty="0" smtClean="0">
                <a:solidFill>
                  <a:schemeClr val="bg1"/>
                </a:solidFill>
                <a:latin typeface="Aller" panose="02000503030000020004" pitchFamily="2" charset="0"/>
              </a:rPr>
              <a:t>Redeveloped in 2013 for new school</a:t>
            </a:r>
            <a:endParaRPr lang="en-NZ" sz="2800" dirty="0">
              <a:solidFill>
                <a:schemeClr val="bg1"/>
              </a:solidFill>
              <a:latin typeface="Aller" panose="02000503030000020004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350188" y="4661681"/>
            <a:ext cx="2393775" cy="954107"/>
          </a:xfrm>
          <a:prstGeom prst="rect">
            <a:avLst/>
          </a:prstGeom>
          <a:solidFill>
            <a:schemeClr val="tx1">
              <a:lumMod val="65000"/>
              <a:lumOff val="35000"/>
              <a:alpha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NZ" sz="2800" dirty="0" smtClean="0">
                <a:solidFill>
                  <a:schemeClr val="bg1"/>
                </a:solidFill>
                <a:latin typeface="Aller" panose="02000503030000020004" pitchFamily="2" charset="0"/>
              </a:rPr>
              <a:t>Refined in 2014</a:t>
            </a:r>
            <a:endParaRPr lang="en-NZ" sz="2800" dirty="0">
              <a:solidFill>
                <a:schemeClr val="bg1"/>
              </a:solidFill>
              <a:latin typeface="Aller" panose="02000503030000020004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395212" y="3350204"/>
            <a:ext cx="2393775" cy="1384995"/>
          </a:xfrm>
          <a:prstGeom prst="rect">
            <a:avLst/>
          </a:prstGeom>
          <a:solidFill>
            <a:schemeClr val="tx1">
              <a:lumMod val="65000"/>
              <a:lumOff val="35000"/>
              <a:alpha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NZ" sz="2800" dirty="0" smtClean="0">
                <a:solidFill>
                  <a:schemeClr val="bg1"/>
                </a:solidFill>
                <a:latin typeface="Aller" panose="02000503030000020004" pitchFamily="2" charset="0"/>
              </a:rPr>
              <a:t>2015 version designed for wider use</a:t>
            </a:r>
            <a:endParaRPr lang="en-NZ" sz="2800" dirty="0">
              <a:solidFill>
                <a:schemeClr val="bg1"/>
              </a:solidFill>
              <a:latin typeface="Aller" panose="0200050303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1635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523151" cy="6858015"/>
          </a:xfrm>
          <a:prstGeom prst="rect">
            <a:avLst/>
          </a:prstGeom>
        </p:spPr>
      </p:pic>
      <p:sp>
        <p:nvSpPr>
          <p:cNvPr id="3" name="Title 2"/>
          <p:cNvSpPr txBox="1">
            <a:spLocks/>
          </p:cNvSpPr>
          <p:nvPr/>
        </p:nvSpPr>
        <p:spPr>
          <a:xfrm>
            <a:off x="0" y="365125"/>
            <a:ext cx="12198056" cy="1325563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NZ" sz="8000" b="1" dirty="0" smtClean="0">
                <a:latin typeface="+mn-lt"/>
              </a:rPr>
              <a:t>The Research</a:t>
            </a:r>
            <a:endParaRPr lang="en-NZ" sz="8000" b="1" dirty="0">
              <a:latin typeface="+mn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94760" y="1690688"/>
            <a:ext cx="787527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3600" b="1" i="1" dirty="0" smtClean="0">
                <a:latin typeface="Aller" panose="02000503030000020004" pitchFamily="2" charset="0"/>
              </a:rPr>
              <a:t>“The </a:t>
            </a:r>
            <a:r>
              <a:rPr lang="en-NZ" sz="3600" b="1" i="1" dirty="0">
                <a:latin typeface="Aller" panose="02000503030000020004" pitchFamily="2" charset="0"/>
              </a:rPr>
              <a:t>gap between secondary and tertiary education in terms of literacy and the learning environment is bigger than anyone is acknowledging.”  </a:t>
            </a:r>
          </a:p>
          <a:p>
            <a:endParaRPr lang="en-NZ" sz="3600" b="1" i="1" dirty="0">
              <a:latin typeface="Aller" panose="02000503030000020004" pitchFamily="2" charset="0"/>
            </a:endParaRPr>
          </a:p>
          <a:p>
            <a:r>
              <a:rPr lang="en-NZ" sz="3600" b="1" dirty="0">
                <a:latin typeface="Aller" panose="02000503030000020004" pitchFamily="2" charset="0"/>
              </a:rPr>
              <a:t>Emerson, Kilpin &amp; Feekery (2015)</a:t>
            </a:r>
          </a:p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946355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523151" cy="6858015"/>
          </a:xfrm>
          <a:prstGeom prst="rect">
            <a:avLst/>
          </a:prstGeom>
        </p:spPr>
      </p:pic>
      <p:sp>
        <p:nvSpPr>
          <p:cNvPr id="3" name="Title 2"/>
          <p:cNvSpPr txBox="1">
            <a:spLocks/>
          </p:cNvSpPr>
          <p:nvPr/>
        </p:nvSpPr>
        <p:spPr>
          <a:xfrm>
            <a:off x="0" y="365125"/>
            <a:ext cx="12198056" cy="1325563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NZ" sz="8000" b="1" dirty="0" smtClean="0">
                <a:latin typeface="+mn-lt"/>
              </a:rPr>
              <a:t>The Research</a:t>
            </a:r>
            <a:endParaRPr lang="en-NZ" sz="8000" b="1" dirty="0"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13974" y="2186948"/>
            <a:ext cx="3185054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4400" b="1" dirty="0" smtClean="0">
                <a:latin typeface="Aller" panose="02000503030000020004" pitchFamily="2" charset="0"/>
              </a:rPr>
              <a:t>Issue 1</a:t>
            </a:r>
            <a:r>
              <a:rPr lang="en-NZ" sz="4800" dirty="0" smtClean="0">
                <a:latin typeface="Aller" panose="02000503030000020004" pitchFamily="2" charset="0"/>
              </a:rPr>
              <a:t> </a:t>
            </a:r>
            <a:r>
              <a:rPr lang="en-NZ" sz="3200" dirty="0" smtClean="0">
                <a:latin typeface="Aller" panose="02000503030000020004" pitchFamily="2" charset="0"/>
              </a:rPr>
              <a:t>Independent learning skills</a:t>
            </a:r>
          </a:p>
          <a:p>
            <a:endParaRPr lang="en-NZ" dirty="0">
              <a:solidFill>
                <a:srgbClr val="FFFF00"/>
              </a:solidFill>
              <a:latin typeface="Aller" panose="02000503030000020004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994896" y="2186948"/>
            <a:ext cx="318505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4400" b="1" dirty="0">
                <a:latin typeface="Aller" panose="02000503030000020004" pitchFamily="2" charset="0"/>
              </a:rPr>
              <a:t>Issue </a:t>
            </a:r>
            <a:r>
              <a:rPr lang="en-NZ" sz="4400" b="1" dirty="0" smtClean="0">
                <a:latin typeface="Aller" panose="02000503030000020004" pitchFamily="2" charset="0"/>
              </a:rPr>
              <a:t>2</a:t>
            </a:r>
            <a:r>
              <a:rPr lang="en-NZ" sz="4800" dirty="0" smtClean="0">
                <a:latin typeface="Aller" panose="02000503030000020004" pitchFamily="2" charset="0"/>
              </a:rPr>
              <a:t> </a:t>
            </a:r>
            <a:r>
              <a:rPr lang="en-NZ" sz="3200" dirty="0" smtClean="0">
                <a:latin typeface="Aller" panose="02000503030000020004" pitchFamily="2" charset="0"/>
              </a:rPr>
              <a:t>Disconnect between </a:t>
            </a:r>
            <a:r>
              <a:rPr lang="en-NZ" sz="3200" dirty="0">
                <a:latin typeface="Aller" panose="02000503030000020004" pitchFamily="2" charset="0"/>
              </a:rPr>
              <a:t>sectors</a:t>
            </a:r>
          </a:p>
          <a:p>
            <a:endParaRPr lang="en-NZ" dirty="0">
              <a:solidFill>
                <a:srgbClr val="FFFF00"/>
              </a:solidFill>
              <a:latin typeface="Aller" panose="02000503030000020004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013002" y="2186948"/>
            <a:ext cx="3185054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4400" b="1" dirty="0">
                <a:latin typeface="Aller" panose="02000503030000020004" pitchFamily="2" charset="0"/>
              </a:rPr>
              <a:t>Issue </a:t>
            </a:r>
            <a:r>
              <a:rPr lang="en-NZ" sz="4400" b="1" dirty="0" smtClean="0">
                <a:latin typeface="Aller" panose="02000503030000020004" pitchFamily="2" charset="0"/>
              </a:rPr>
              <a:t>3</a:t>
            </a:r>
            <a:r>
              <a:rPr lang="en-NZ" sz="4800" dirty="0" smtClean="0">
                <a:latin typeface="Aller" panose="02000503030000020004" pitchFamily="2" charset="0"/>
              </a:rPr>
              <a:t> </a:t>
            </a:r>
          </a:p>
          <a:p>
            <a:pPr algn="ctr"/>
            <a:r>
              <a:rPr lang="en-NZ" sz="3200" dirty="0" smtClean="0">
                <a:latin typeface="Aller" panose="02000503030000020004" pitchFamily="2" charset="0"/>
              </a:rPr>
              <a:t>Level of Information Literacy not robust</a:t>
            </a:r>
          </a:p>
          <a:p>
            <a:endParaRPr lang="en-NZ" dirty="0">
              <a:solidFill>
                <a:srgbClr val="FFFF00"/>
              </a:solidFill>
              <a:latin typeface="Aller" panose="0200050303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6651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523151" cy="6858015"/>
          </a:xfrm>
          <a:prstGeom prst="rect">
            <a:avLst/>
          </a:prstGeom>
        </p:spPr>
      </p:pic>
      <p:sp>
        <p:nvSpPr>
          <p:cNvPr id="3" name="Title 2"/>
          <p:cNvSpPr txBox="1">
            <a:spLocks/>
          </p:cNvSpPr>
          <p:nvPr/>
        </p:nvSpPr>
        <p:spPr>
          <a:xfrm>
            <a:off x="0" y="365125"/>
            <a:ext cx="12198056" cy="1325563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NZ" sz="8000" b="1" dirty="0" smtClean="0">
                <a:latin typeface="+mn-lt"/>
              </a:rPr>
              <a:t>The Research</a:t>
            </a:r>
            <a:endParaRPr lang="en-NZ" sz="8000" b="1" dirty="0"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13974" y="2186948"/>
            <a:ext cx="318505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4400" b="1" dirty="0">
                <a:latin typeface="Aller" panose="02000503030000020004" pitchFamily="2" charset="0"/>
              </a:rPr>
              <a:t>Factor </a:t>
            </a:r>
            <a:r>
              <a:rPr lang="en-NZ" sz="4400" b="1" dirty="0" smtClean="0">
                <a:latin typeface="Aller" panose="02000503030000020004" pitchFamily="2" charset="0"/>
              </a:rPr>
              <a:t>1 </a:t>
            </a:r>
            <a:r>
              <a:rPr lang="en-NZ" sz="3200" dirty="0">
                <a:latin typeface="Aller" panose="02000503030000020004" pitchFamily="2" charset="0"/>
              </a:rPr>
              <a:t>Pressures  around NCEA</a:t>
            </a:r>
          </a:p>
          <a:p>
            <a:endParaRPr lang="en-NZ" dirty="0">
              <a:solidFill>
                <a:srgbClr val="FFFF00"/>
              </a:solidFill>
              <a:latin typeface="Aller" panose="02000503030000020004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994896" y="2186948"/>
            <a:ext cx="3185054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4400" b="1" dirty="0">
                <a:latin typeface="Aller" panose="02000503030000020004" pitchFamily="2" charset="0"/>
              </a:rPr>
              <a:t>Factor </a:t>
            </a:r>
            <a:r>
              <a:rPr lang="en-NZ" sz="4400" b="1" dirty="0" smtClean="0">
                <a:latin typeface="Aller" panose="02000503030000020004" pitchFamily="2" charset="0"/>
              </a:rPr>
              <a:t>2</a:t>
            </a:r>
            <a:r>
              <a:rPr lang="en-NZ" sz="4000" dirty="0" smtClean="0">
                <a:latin typeface="Aller" panose="02000503030000020004" pitchFamily="2" charset="0"/>
              </a:rPr>
              <a:t> </a:t>
            </a:r>
          </a:p>
          <a:p>
            <a:pPr algn="ctr"/>
            <a:r>
              <a:rPr lang="en-NZ" sz="3200" dirty="0" smtClean="0">
                <a:latin typeface="Aller" panose="02000503030000020004" pitchFamily="2" charset="0"/>
              </a:rPr>
              <a:t>Lack </a:t>
            </a:r>
            <a:r>
              <a:rPr lang="en-NZ" sz="3200" dirty="0">
                <a:latin typeface="Aller" panose="02000503030000020004" pitchFamily="2" charset="0"/>
              </a:rPr>
              <a:t>of communication between sectors</a:t>
            </a:r>
          </a:p>
          <a:p>
            <a:endParaRPr lang="en-NZ" dirty="0">
              <a:solidFill>
                <a:srgbClr val="FFFF00"/>
              </a:solidFill>
              <a:latin typeface="Aller" panose="02000503030000020004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013002" y="2186948"/>
            <a:ext cx="3185054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4400" b="1" dirty="0">
                <a:latin typeface="Aller" panose="02000503030000020004" pitchFamily="2" charset="0"/>
              </a:rPr>
              <a:t>Factor </a:t>
            </a:r>
            <a:r>
              <a:rPr lang="en-NZ" sz="4400" b="1" dirty="0" smtClean="0">
                <a:latin typeface="Aller" panose="02000503030000020004" pitchFamily="2" charset="0"/>
              </a:rPr>
              <a:t>3 </a:t>
            </a:r>
            <a:r>
              <a:rPr lang="en-NZ" sz="3200" dirty="0" smtClean="0">
                <a:latin typeface="Aller" panose="02000503030000020004" pitchFamily="2" charset="0"/>
              </a:rPr>
              <a:t>Fundamental understanding about the nature of literacy</a:t>
            </a:r>
          </a:p>
          <a:p>
            <a:endParaRPr lang="en-NZ" dirty="0">
              <a:solidFill>
                <a:srgbClr val="FFFF00"/>
              </a:solidFill>
              <a:latin typeface="Aller" panose="0200050303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5151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8099"/>
          <a:stretch/>
        </p:blipFill>
        <p:spPr>
          <a:xfrm>
            <a:off x="0" y="0"/>
            <a:ext cx="12192000" cy="68722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1325563"/>
          </a:xfrm>
          <a:solidFill>
            <a:schemeClr val="tx1">
              <a:lumMod val="65000"/>
              <a:lumOff val="35000"/>
              <a:alpha val="9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en-NZ" sz="6600" b="1" dirty="0" smtClean="0">
                <a:solidFill>
                  <a:schemeClr val="bg1"/>
                </a:solidFill>
                <a:latin typeface="+mn-lt"/>
              </a:rPr>
              <a:t>Tertiary Prep – The bigger picture</a:t>
            </a:r>
            <a:endParaRPr lang="en-NZ" sz="660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57924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8099"/>
          <a:stretch/>
        </p:blipFill>
        <p:spPr>
          <a:xfrm>
            <a:off x="0" y="0"/>
            <a:ext cx="12192000" cy="68722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1325563"/>
          </a:xfrm>
          <a:solidFill>
            <a:schemeClr val="tx1">
              <a:lumMod val="65000"/>
              <a:lumOff val="35000"/>
              <a:alpha val="9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en-NZ" sz="6600" b="1" dirty="0" smtClean="0">
                <a:solidFill>
                  <a:schemeClr val="bg1"/>
                </a:solidFill>
                <a:latin typeface="+mn-lt"/>
              </a:rPr>
              <a:t>Information Literacy Framework</a:t>
            </a:r>
            <a:endParaRPr lang="en-NZ" sz="660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98124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28" y="0"/>
            <a:ext cx="12166600" cy="6843713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-14289" y="365125"/>
            <a:ext cx="12198057" cy="1325563"/>
          </a:xfrm>
          <a:solidFill>
            <a:schemeClr val="tx1">
              <a:lumMod val="65000"/>
              <a:lumOff val="35000"/>
              <a:alpha val="9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en-NZ" sz="7200" b="1" dirty="0">
                <a:solidFill>
                  <a:schemeClr val="bg1"/>
                </a:solidFill>
                <a:latin typeface="+mn-lt"/>
              </a:rPr>
              <a:t>The Tertiary Prep Programme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1986365"/>
            <a:ext cx="3726180" cy="2677656"/>
          </a:xfrm>
          <a:prstGeom prst="rect">
            <a:avLst/>
          </a:prstGeom>
          <a:solidFill>
            <a:schemeClr val="tx1">
              <a:lumMod val="65000"/>
              <a:lumOff val="35000"/>
              <a:alpha val="90000"/>
            </a:schemeClr>
          </a:solidFill>
        </p:spPr>
        <p:txBody>
          <a:bodyPr wrap="square" rtlCol="0">
            <a:spAutoFit/>
          </a:bodyPr>
          <a:lstStyle/>
          <a:p>
            <a:endParaRPr lang="en-NZ" dirty="0" smtClean="0">
              <a:latin typeface="Aller" panose="02000503030000020004" pitchFamily="2" charset="0"/>
            </a:endParaRPr>
          </a:p>
          <a:p>
            <a:r>
              <a:rPr lang="en-NZ" sz="4400" b="1" dirty="0" smtClean="0">
                <a:solidFill>
                  <a:schemeClr val="bg1"/>
                </a:solidFill>
                <a:latin typeface="Aller" panose="02000503030000020004" pitchFamily="2" charset="0"/>
              </a:rPr>
              <a:t>Flexible, tutorial-style sessions</a:t>
            </a:r>
          </a:p>
          <a:p>
            <a:endParaRPr lang="en-NZ" dirty="0">
              <a:latin typeface="Aller" panose="02000503030000020004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131945" y="1986365"/>
            <a:ext cx="3726180" cy="2677656"/>
          </a:xfrm>
          <a:prstGeom prst="rect">
            <a:avLst/>
          </a:prstGeom>
          <a:solidFill>
            <a:schemeClr val="tx1">
              <a:lumMod val="65000"/>
              <a:lumOff val="35000"/>
              <a:alpha val="90000"/>
            </a:schemeClr>
          </a:solidFill>
        </p:spPr>
        <p:txBody>
          <a:bodyPr wrap="square">
            <a:spAutoFit/>
          </a:bodyPr>
          <a:lstStyle/>
          <a:p>
            <a:pPr lvl="0"/>
            <a:endParaRPr lang="en-NZ" dirty="0">
              <a:solidFill>
                <a:prstClr val="black"/>
              </a:solidFill>
              <a:latin typeface="Aller" panose="02000503030000020004" pitchFamily="2" charset="0"/>
            </a:endParaRPr>
          </a:p>
          <a:p>
            <a:pPr lvl="0"/>
            <a:r>
              <a:rPr lang="en-NZ" sz="4400" b="1" dirty="0" smtClean="0">
                <a:solidFill>
                  <a:schemeClr val="bg1"/>
                </a:solidFill>
                <a:latin typeface="Aller" panose="02000503030000020004" pitchFamily="2" charset="0"/>
              </a:rPr>
              <a:t>Supports independent learning </a:t>
            </a:r>
            <a:endParaRPr lang="en-NZ" sz="4400" b="1" dirty="0">
              <a:solidFill>
                <a:schemeClr val="bg1"/>
              </a:solidFill>
              <a:latin typeface="Aller" panose="02000503030000020004" pitchFamily="2" charset="0"/>
            </a:endParaRPr>
          </a:p>
          <a:p>
            <a:pPr lvl="0"/>
            <a:endParaRPr lang="en-NZ" dirty="0">
              <a:solidFill>
                <a:prstClr val="black"/>
              </a:solidFill>
              <a:latin typeface="Aller" panose="02000503030000020004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263890" y="1986365"/>
            <a:ext cx="3699817" cy="2677656"/>
          </a:xfrm>
          <a:prstGeom prst="rect">
            <a:avLst/>
          </a:prstGeom>
          <a:solidFill>
            <a:schemeClr val="tx1">
              <a:lumMod val="65000"/>
              <a:lumOff val="35000"/>
              <a:alpha val="90000"/>
            </a:schemeClr>
          </a:solidFill>
        </p:spPr>
        <p:txBody>
          <a:bodyPr wrap="square">
            <a:spAutoFit/>
          </a:bodyPr>
          <a:lstStyle/>
          <a:p>
            <a:endParaRPr lang="en-NZ" dirty="0" smtClean="0">
              <a:latin typeface="Aller" panose="02000503030000020004" pitchFamily="2" charset="0"/>
            </a:endParaRPr>
          </a:p>
          <a:p>
            <a:r>
              <a:rPr lang="en-NZ" sz="4400" b="1" dirty="0" smtClean="0">
                <a:solidFill>
                  <a:schemeClr val="bg1"/>
                </a:solidFill>
                <a:latin typeface="Aller" panose="02000503030000020004" pitchFamily="2" charset="0"/>
              </a:rPr>
              <a:t>Highlights critical thinking</a:t>
            </a:r>
            <a:endParaRPr lang="en-NZ" sz="4400" b="1" dirty="0">
              <a:solidFill>
                <a:schemeClr val="bg1"/>
              </a:solidFill>
              <a:latin typeface="Aller" panose="02000503030000020004" pitchFamily="2" charset="0"/>
            </a:endParaRPr>
          </a:p>
          <a:p>
            <a:endParaRPr lang="en-NZ" dirty="0">
              <a:latin typeface="Aller" panose="0200050303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8628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8099"/>
          <a:stretch/>
        </p:blipFill>
        <p:spPr>
          <a:xfrm>
            <a:off x="0" y="0"/>
            <a:ext cx="12192000" cy="687228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98" b="4363"/>
          <a:stretch/>
        </p:blipFill>
        <p:spPr>
          <a:xfrm>
            <a:off x="3477589" y="0"/>
            <a:ext cx="5236822" cy="68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5479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8099"/>
          <a:stretch/>
        </p:blipFill>
        <p:spPr>
          <a:xfrm>
            <a:off x="0" y="0"/>
            <a:ext cx="12192000" cy="68722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1325563"/>
          </a:xfrm>
          <a:solidFill>
            <a:schemeClr val="tx1">
              <a:lumMod val="65000"/>
              <a:lumOff val="35000"/>
              <a:alpha val="9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en-NZ" sz="6600" b="1" dirty="0" smtClean="0">
                <a:solidFill>
                  <a:schemeClr val="bg1"/>
                </a:solidFill>
                <a:latin typeface="+mn-lt"/>
              </a:rPr>
              <a:t>Information Literacy Skills</a:t>
            </a:r>
            <a:endParaRPr lang="en-NZ" sz="66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521" y="1740701"/>
            <a:ext cx="11162958" cy="5061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322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8099"/>
          <a:stretch/>
        </p:blipFill>
        <p:spPr>
          <a:xfrm>
            <a:off x="0" y="0"/>
            <a:ext cx="12192000" cy="68722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1325563"/>
          </a:xfrm>
          <a:solidFill>
            <a:schemeClr val="tx1">
              <a:lumMod val="65000"/>
              <a:lumOff val="35000"/>
              <a:alpha val="9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en-NZ" sz="6600" b="1" dirty="0" smtClean="0">
                <a:solidFill>
                  <a:schemeClr val="bg1"/>
                </a:solidFill>
                <a:latin typeface="+mn-lt"/>
              </a:rPr>
              <a:t>Information Literacy Skills</a:t>
            </a:r>
            <a:endParaRPr lang="en-NZ" sz="66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76" y="2055812"/>
            <a:ext cx="12112379" cy="41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5040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4" t="3117" r="2424" b="3170"/>
          <a:stretch/>
        </p:blipFill>
        <p:spPr>
          <a:xfrm>
            <a:off x="5657853" y="214312"/>
            <a:ext cx="6515100" cy="6443663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365125"/>
            <a:ext cx="11353800" cy="1325563"/>
          </a:xfrm>
        </p:spPr>
        <p:txBody>
          <a:bodyPr>
            <a:normAutofit/>
          </a:bodyPr>
          <a:lstStyle/>
          <a:p>
            <a:r>
              <a:rPr lang="en-NZ" sz="6000" b="1" dirty="0" smtClean="0">
                <a:latin typeface="+mn-lt"/>
              </a:rPr>
              <a:t>Things to Consider</a:t>
            </a:r>
            <a:endParaRPr lang="en-NZ" sz="6000" b="1" dirty="0">
              <a:latin typeface="+mn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0025" y="1690688"/>
            <a:ext cx="6343650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400" dirty="0">
                <a:latin typeface="Aller" panose="02000503030000020004" pitchFamily="2" charset="0"/>
              </a:rPr>
              <a:t>Who do I need to talk to</a:t>
            </a:r>
            <a:r>
              <a:rPr lang="en-NZ" sz="2400" dirty="0" smtClean="0">
                <a:latin typeface="Aller" panose="02000503030000020004" pitchFamily="2" charset="0"/>
              </a:rPr>
              <a:t>?</a:t>
            </a:r>
          </a:p>
          <a:p>
            <a:endParaRPr lang="en-NZ" sz="2400" dirty="0">
              <a:latin typeface="Aller" panose="02000503030000020004" pitchFamily="2" charset="0"/>
            </a:endParaRPr>
          </a:p>
          <a:p>
            <a:r>
              <a:rPr lang="en-NZ" sz="2400" dirty="0" smtClean="0">
                <a:latin typeface="Aller" panose="02000503030000020004" pitchFamily="2" charset="0"/>
              </a:rPr>
              <a:t>How could </a:t>
            </a:r>
            <a:r>
              <a:rPr lang="en-NZ" sz="2400" dirty="0">
                <a:latin typeface="Aller" panose="02000503030000020004" pitchFamily="2" charset="0"/>
              </a:rPr>
              <a:t>Tertiary Prep fit into </a:t>
            </a:r>
            <a:r>
              <a:rPr lang="en-NZ" sz="2400" dirty="0" smtClean="0">
                <a:latin typeface="Aller" panose="02000503030000020004" pitchFamily="2" charset="0"/>
              </a:rPr>
              <a:t>my </a:t>
            </a:r>
            <a:r>
              <a:rPr lang="en-NZ" sz="2400" dirty="0">
                <a:latin typeface="Aller" panose="02000503030000020004" pitchFamily="2" charset="0"/>
              </a:rPr>
              <a:t>school</a:t>
            </a:r>
            <a:r>
              <a:rPr lang="en-NZ" sz="2400" dirty="0" smtClean="0">
                <a:latin typeface="Aller" panose="02000503030000020004" pitchFamily="2" charset="0"/>
              </a:rPr>
              <a:t>?</a:t>
            </a:r>
          </a:p>
          <a:p>
            <a:endParaRPr lang="en-NZ" sz="2400" dirty="0">
              <a:latin typeface="Aller" panose="02000503030000020004" pitchFamily="2" charset="0"/>
            </a:endParaRPr>
          </a:p>
          <a:p>
            <a:r>
              <a:rPr lang="en-NZ" sz="2400" dirty="0" smtClean="0">
                <a:latin typeface="Aller" panose="02000503030000020004" pitchFamily="2" charset="0"/>
              </a:rPr>
              <a:t>Does my school need the whole programme?</a:t>
            </a:r>
          </a:p>
          <a:p>
            <a:endParaRPr lang="en-NZ" sz="2400" dirty="0">
              <a:latin typeface="Aller" panose="02000503030000020004" pitchFamily="2" charset="0"/>
            </a:endParaRPr>
          </a:p>
          <a:p>
            <a:r>
              <a:rPr lang="en-NZ" sz="2400" dirty="0" smtClean="0">
                <a:latin typeface="Aller" panose="02000503030000020004" pitchFamily="2" charset="0"/>
              </a:rPr>
              <a:t>What skills are we already teaching?</a:t>
            </a:r>
          </a:p>
          <a:p>
            <a:endParaRPr lang="en-NZ" sz="2400" dirty="0" smtClean="0">
              <a:latin typeface="Aller" panose="02000503030000020004" pitchFamily="2" charset="0"/>
            </a:endParaRPr>
          </a:p>
          <a:p>
            <a:r>
              <a:rPr lang="en-NZ" sz="2400" dirty="0" smtClean="0">
                <a:latin typeface="Aller" panose="02000503030000020004" pitchFamily="2" charset="0"/>
              </a:rPr>
              <a:t>Do students have information </a:t>
            </a:r>
            <a:r>
              <a:rPr lang="en-NZ" sz="2400" dirty="0">
                <a:latin typeface="Aller" panose="02000503030000020004" pitchFamily="2" charset="0"/>
              </a:rPr>
              <a:t>literacy </a:t>
            </a:r>
            <a:r>
              <a:rPr lang="en-NZ" sz="2400" dirty="0" smtClean="0">
                <a:latin typeface="Aller" panose="02000503030000020004" pitchFamily="2" charset="0"/>
              </a:rPr>
              <a:t>skills?</a:t>
            </a:r>
          </a:p>
          <a:p>
            <a:endParaRPr lang="en-NZ" sz="2400" dirty="0">
              <a:latin typeface="Aller" panose="02000503030000020004" pitchFamily="2" charset="0"/>
            </a:endParaRPr>
          </a:p>
          <a:p>
            <a:r>
              <a:rPr lang="en-NZ" sz="2400" dirty="0" smtClean="0">
                <a:latin typeface="Aller" panose="02000503030000020004" pitchFamily="2" charset="0"/>
              </a:rPr>
              <a:t>Should I involve our local </a:t>
            </a:r>
            <a:r>
              <a:rPr lang="en-NZ" sz="2400" dirty="0">
                <a:latin typeface="Aller" panose="02000503030000020004" pitchFamily="2" charset="0"/>
              </a:rPr>
              <a:t>tertiary </a:t>
            </a:r>
            <a:r>
              <a:rPr lang="en-NZ" sz="2400" dirty="0" smtClean="0">
                <a:latin typeface="Aller" panose="02000503030000020004" pitchFamily="2" charset="0"/>
              </a:rPr>
              <a:t>institution?</a:t>
            </a:r>
            <a:endParaRPr lang="en-NZ" sz="2400" dirty="0">
              <a:latin typeface="Aller" panose="02000503030000020004" pitchFamily="2" charset="0"/>
            </a:endParaRPr>
          </a:p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873477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9" t="6867" r="-469" b="9451"/>
          <a:stretch/>
        </p:blipFill>
        <p:spPr>
          <a:xfrm>
            <a:off x="-11431" y="-11431"/>
            <a:ext cx="12384406" cy="6917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9991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4" t="3117" r="2424" b="3170"/>
          <a:stretch/>
        </p:blipFill>
        <p:spPr>
          <a:xfrm>
            <a:off x="5657853" y="214312"/>
            <a:ext cx="6515100" cy="6443663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365125"/>
            <a:ext cx="11353800" cy="1325563"/>
          </a:xfrm>
        </p:spPr>
        <p:txBody>
          <a:bodyPr>
            <a:normAutofit/>
          </a:bodyPr>
          <a:lstStyle/>
          <a:p>
            <a:r>
              <a:rPr lang="en-NZ" sz="6000" b="1" dirty="0" smtClean="0">
                <a:latin typeface="+mn-lt"/>
              </a:rPr>
              <a:t>Next Steps in 2016</a:t>
            </a:r>
            <a:endParaRPr lang="en-NZ" sz="6000" b="1" dirty="0">
              <a:latin typeface="+mn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0025" y="1690688"/>
            <a:ext cx="634365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400" dirty="0" smtClean="0">
                <a:latin typeface="Aller" panose="02000503030000020004" pitchFamily="2" charset="0"/>
              </a:rPr>
              <a:t>Add up to three new sessions</a:t>
            </a:r>
          </a:p>
          <a:p>
            <a:endParaRPr lang="en-NZ" sz="2400" dirty="0">
              <a:latin typeface="Aller" panose="02000503030000020004" pitchFamily="2" charset="0"/>
            </a:endParaRPr>
          </a:p>
          <a:p>
            <a:r>
              <a:rPr lang="en-NZ" sz="2400" dirty="0">
                <a:latin typeface="Aller" panose="02000503030000020004" pitchFamily="2" charset="0"/>
              </a:rPr>
              <a:t>Implement High Achievers Programme</a:t>
            </a:r>
          </a:p>
          <a:p>
            <a:endParaRPr lang="en-NZ" sz="2400" dirty="0" smtClean="0">
              <a:latin typeface="Aller" panose="02000503030000020004" pitchFamily="2" charset="0"/>
            </a:endParaRPr>
          </a:p>
          <a:p>
            <a:r>
              <a:rPr lang="en-NZ" sz="2400" dirty="0" smtClean="0">
                <a:latin typeface="Aller" panose="02000503030000020004" pitchFamily="2" charset="0"/>
              </a:rPr>
              <a:t>Offer programme to the community</a:t>
            </a:r>
          </a:p>
          <a:p>
            <a:endParaRPr lang="en-NZ" sz="2400" dirty="0">
              <a:latin typeface="Aller" panose="02000503030000020004" pitchFamily="2" charset="0"/>
            </a:endParaRPr>
          </a:p>
          <a:p>
            <a:r>
              <a:rPr lang="en-NZ" sz="2400" dirty="0" smtClean="0">
                <a:latin typeface="Aller" panose="02000503030000020004" pitchFamily="2" charset="0"/>
              </a:rPr>
              <a:t>Increase evidence gathering</a:t>
            </a:r>
          </a:p>
          <a:p>
            <a:endParaRPr lang="en-NZ" sz="2400" dirty="0">
              <a:latin typeface="Aller" panose="02000503030000020004" pitchFamily="2" charset="0"/>
            </a:endParaRPr>
          </a:p>
          <a:p>
            <a:r>
              <a:rPr lang="en-NZ" sz="2400" dirty="0" smtClean="0">
                <a:latin typeface="Aller" panose="02000503030000020004" pitchFamily="2" charset="0"/>
              </a:rPr>
              <a:t>Investigate potential research initiatives</a:t>
            </a:r>
            <a:endParaRPr lang="en-NZ" sz="2400" dirty="0">
              <a:latin typeface="Aller" panose="02000503030000020004" pitchFamily="2" charset="0"/>
            </a:endParaRPr>
          </a:p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819420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46" r="24605"/>
          <a:stretch/>
        </p:blipFill>
        <p:spPr>
          <a:xfrm>
            <a:off x="-10" y="-1"/>
            <a:ext cx="5172075" cy="6858001"/>
          </a:xfrm>
          <a:prstGeom prst="rect">
            <a:avLst/>
          </a:prstGeom>
        </p:spPr>
      </p:pic>
      <p:sp>
        <p:nvSpPr>
          <p:cNvPr id="3" name="Title 2"/>
          <p:cNvSpPr txBox="1">
            <a:spLocks/>
          </p:cNvSpPr>
          <p:nvPr/>
        </p:nvSpPr>
        <p:spPr>
          <a:xfrm>
            <a:off x="-685801" y="0"/>
            <a:ext cx="12877801" cy="1325563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NZ" sz="6500" b="1" dirty="0" smtClean="0">
                <a:latin typeface="+mn-lt"/>
              </a:rPr>
              <a:t>Tertiary Prep Resources</a:t>
            </a:r>
            <a:endParaRPr lang="en-NZ" sz="6500" b="1" dirty="0">
              <a:latin typeface="+mn-lt"/>
            </a:endParaRPr>
          </a:p>
        </p:txBody>
      </p:sp>
      <p:pic>
        <p:nvPicPr>
          <p:cNvPr id="4" name="Picture 3">
            <a:hlinkClick r:id="rId3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2065" y="2448289"/>
            <a:ext cx="3382982" cy="178472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746292" y="1863514"/>
            <a:ext cx="33829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3200" b="1" dirty="0" smtClean="0">
                <a:latin typeface="Aller" panose="02000503030000020004" pitchFamily="2" charset="0"/>
              </a:rPr>
              <a:t>The Website</a:t>
            </a:r>
            <a:endParaRPr lang="en-NZ" sz="3200" b="1" dirty="0">
              <a:latin typeface="Aller" panose="02000503030000020004" pitchFamily="2" charset="0"/>
            </a:endParaRPr>
          </a:p>
        </p:txBody>
      </p:sp>
      <p:pic>
        <p:nvPicPr>
          <p:cNvPr id="6" name="Picture 5">
            <a:hlinkClick r:id="rId5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8913" y="2448289"/>
            <a:ext cx="3030454" cy="201828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828913" y="1863513"/>
            <a:ext cx="30338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3200" b="1" dirty="0" smtClean="0">
                <a:latin typeface="Aller" panose="02000503030000020004" pitchFamily="2" charset="0"/>
              </a:rPr>
              <a:t>The Livebinder</a:t>
            </a:r>
            <a:endParaRPr lang="en-NZ" sz="3200" b="1" dirty="0">
              <a:latin typeface="Aller" panose="02000503030000020004" pitchFamily="2" charset="0"/>
            </a:endParaRPr>
          </a:p>
        </p:txBody>
      </p:sp>
      <p:pic>
        <p:nvPicPr>
          <p:cNvPr id="8" name="Picture 7">
            <a:hlinkClick r:id="rId7"/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2065" y="4846208"/>
            <a:ext cx="3033983" cy="201179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172065" y="4247221"/>
            <a:ext cx="30338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3200" b="1" dirty="0" smtClean="0">
                <a:latin typeface="Aller" panose="02000503030000020004" pitchFamily="2" charset="0"/>
              </a:rPr>
              <a:t>Presentations</a:t>
            </a:r>
            <a:endParaRPr lang="en-NZ" sz="3200" b="1" dirty="0">
              <a:latin typeface="Aller" panose="02000503030000020004" pitchFamily="2" charset="0"/>
            </a:endParaRPr>
          </a:p>
        </p:txBody>
      </p:sp>
      <p:pic>
        <p:nvPicPr>
          <p:cNvPr id="10" name="Picture 9">
            <a:hlinkClick r:id="rId9"/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0136" y="4550308"/>
            <a:ext cx="1929231" cy="230769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555047" y="4550308"/>
            <a:ext cx="19292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3200" b="1" dirty="0" smtClean="0">
                <a:latin typeface="Aller" panose="02000503030000020004" pitchFamily="2" charset="0"/>
              </a:rPr>
              <a:t>Lessons</a:t>
            </a:r>
            <a:endParaRPr lang="en-NZ" sz="3200" b="1" dirty="0">
              <a:latin typeface="Aller" panose="0200050303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6892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512711"/>
            <a:ext cx="5345289" cy="5345289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r"/>
            <a:r>
              <a:rPr lang="en-NZ" sz="9600" dirty="0" smtClean="0">
                <a:latin typeface="+mn-lt"/>
              </a:rPr>
              <a:t>What Next???</a:t>
            </a:r>
            <a:endParaRPr lang="en-NZ" sz="9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33132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74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41" b="14623"/>
          <a:stretch/>
        </p:blipFill>
        <p:spPr bwMode="auto">
          <a:xfrm>
            <a:off x="-19" y="0"/>
            <a:ext cx="12179138" cy="687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810893" y="1516212"/>
            <a:ext cx="7172325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4800" b="1" dirty="0">
                <a:solidFill>
                  <a:prstClr val="black"/>
                </a:solidFill>
                <a:latin typeface="Footlight MT Light" panose="0204060206030A020304" pitchFamily="18" charset="0"/>
              </a:rPr>
              <a:t>Contact details:</a:t>
            </a:r>
          </a:p>
          <a:p>
            <a:r>
              <a:rPr lang="en-NZ" sz="3200" b="1" dirty="0">
                <a:solidFill>
                  <a:prstClr val="black"/>
                </a:solidFill>
                <a:latin typeface="Footlight MT Light" panose="0204060206030A020304" pitchFamily="18" charset="0"/>
              </a:rPr>
              <a:t>Email:            sengaw@windowslive.com</a:t>
            </a:r>
          </a:p>
          <a:p>
            <a:r>
              <a:rPr lang="en-NZ" sz="3200" b="1" dirty="0">
                <a:solidFill>
                  <a:prstClr val="black"/>
                </a:solidFill>
                <a:latin typeface="Footlight MT Light" panose="0204060206030A020304" pitchFamily="18" charset="0"/>
              </a:rPr>
              <a:t>Twitter: 	    @motherofwinter</a:t>
            </a:r>
          </a:p>
          <a:p>
            <a:r>
              <a:rPr lang="en-NZ" sz="3200" b="1" dirty="0" smtClean="0">
                <a:solidFill>
                  <a:prstClr val="black"/>
                </a:solidFill>
                <a:latin typeface="Footlight MT Light" panose="0204060206030A020304" pitchFamily="18" charset="0"/>
              </a:rPr>
              <a:t>Websites:        sengawhite.nz</a:t>
            </a:r>
            <a:endParaRPr lang="en-NZ" sz="3200" b="1" dirty="0">
              <a:solidFill>
                <a:prstClr val="black"/>
              </a:solidFill>
              <a:latin typeface="Footlight MT Light" panose="0204060206030A020304" pitchFamily="18" charset="0"/>
            </a:endParaRPr>
          </a:p>
          <a:p>
            <a:r>
              <a:rPr lang="en-NZ" sz="3200" b="1" dirty="0">
                <a:solidFill>
                  <a:prstClr val="black"/>
                </a:solidFill>
                <a:latin typeface="Footlight MT Light" panose="0204060206030A020304" pitchFamily="18" charset="0"/>
              </a:rPr>
              <a:t>	             </a:t>
            </a:r>
            <a:r>
              <a:rPr lang="en-NZ" sz="3200" b="1" dirty="0" smtClean="0">
                <a:solidFill>
                  <a:prstClr val="black"/>
                </a:solidFill>
                <a:latin typeface="Footlight MT Light" panose="0204060206030A020304" pitchFamily="18" charset="0"/>
              </a:rPr>
              <a:t> tertiaryprep.nz </a:t>
            </a:r>
            <a:endParaRPr lang="en-NZ" sz="3200" b="1" u="sng" dirty="0">
              <a:solidFill>
                <a:prstClr val="black"/>
              </a:solidFill>
              <a:latin typeface="Footlight MT Light" panose="0204060206030A020304" pitchFamily="18" charset="0"/>
            </a:endParaRPr>
          </a:p>
          <a:p>
            <a:endParaRPr lang="en-NZ" sz="2400" b="1" dirty="0">
              <a:solidFill>
                <a:prstClr val="black"/>
              </a:solidFill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1079" y="5965776"/>
            <a:ext cx="2072139" cy="729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-19" y="365125"/>
            <a:ext cx="12179138" cy="1325563"/>
          </a:xfrm>
        </p:spPr>
        <p:txBody>
          <a:bodyPr>
            <a:normAutofit/>
          </a:bodyPr>
          <a:lstStyle/>
          <a:p>
            <a:r>
              <a:rPr lang="en-NZ" sz="6000" b="1" dirty="0" smtClean="0">
                <a:latin typeface="Footlight MT Light" panose="0204060206030A020304" pitchFamily="18" charset="0"/>
              </a:rPr>
              <a:t>  Senga White</a:t>
            </a:r>
            <a:endParaRPr lang="en-NZ" sz="6000" b="1" dirty="0">
              <a:latin typeface="Footlight MT Light" panose="0204060206030A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267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46" r="24605"/>
          <a:stretch/>
        </p:blipFill>
        <p:spPr>
          <a:xfrm>
            <a:off x="-10" y="-1"/>
            <a:ext cx="5172075" cy="6858001"/>
          </a:xfrm>
          <a:prstGeom prst="rect">
            <a:avLst/>
          </a:prstGeom>
        </p:spPr>
      </p:pic>
      <p:sp>
        <p:nvSpPr>
          <p:cNvPr id="3" name="Title 2"/>
          <p:cNvSpPr txBox="1">
            <a:spLocks/>
          </p:cNvSpPr>
          <p:nvPr/>
        </p:nvSpPr>
        <p:spPr>
          <a:xfrm>
            <a:off x="-685801" y="0"/>
            <a:ext cx="12198057" cy="1325563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NZ" sz="6500" b="1" dirty="0" smtClean="0">
                <a:latin typeface="+mn-lt"/>
              </a:rPr>
              <a:t>Images</a:t>
            </a:r>
            <a:endParaRPr lang="en-NZ" sz="6500" b="1" dirty="0">
              <a:latin typeface="+mn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85776" y="1120140"/>
            <a:ext cx="612648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1400" dirty="0">
                <a:latin typeface="Aller" panose="02000503030000020004" pitchFamily="2" charset="0"/>
                <a:hlinkClick r:id="rId3"/>
              </a:rPr>
              <a:t>https://www.flickr.com/photos/francisco_osorio/13475151983/sizes/m</a:t>
            </a:r>
            <a:r>
              <a:rPr lang="en-NZ" sz="1400" dirty="0" smtClean="0">
                <a:latin typeface="Aller" panose="02000503030000020004" pitchFamily="2" charset="0"/>
                <a:hlinkClick r:id="rId3"/>
              </a:rPr>
              <a:t>/</a:t>
            </a:r>
            <a:endParaRPr lang="en-NZ" sz="1400" dirty="0" smtClean="0">
              <a:latin typeface="Aller" panose="02000503030000020004" pitchFamily="2" charset="0"/>
            </a:endParaRPr>
          </a:p>
          <a:p>
            <a:endParaRPr lang="en-NZ" sz="1400" dirty="0">
              <a:latin typeface="Aller" panose="02000503030000020004" pitchFamily="2" charset="0"/>
            </a:endParaRPr>
          </a:p>
          <a:p>
            <a:r>
              <a:rPr lang="en-NZ" sz="1400" dirty="0">
                <a:latin typeface="Aller" panose="02000503030000020004" pitchFamily="2" charset="0"/>
                <a:hlinkClick r:id="rId4"/>
              </a:rPr>
              <a:t>https://</a:t>
            </a:r>
            <a:r>
              <a:rPr lang="en-NZ" sz="1400" dirty="0" smtClean="0">
                <a:latin typeface="Aller" panose="02000503030000020004" pitchFamily="2" charset="0"/>
                <a:hlinkClick r:id="rId4"/>
              </a:rPr>
              <a:t>www.flickr.com/photos/jonathancohen/8555554515/sizes/l</a:t>
            </a:r>
            <a:endParaRPr lang="en-NZ" sz="1400" dirty="0" smtClean="0">
              <a:latin typeface="Aller" panose="02000503030000020004" pitchFamily="2" charset="0"/>
            </a:endParaRPr>
          </a:p>
          <a:p>
            <a:r>
              <a:rPr lang="en-NZ" sz="1400" dirty="0" smtClean="0">
                <a:latin typeface="Aller" panose="02000503030000020004" pitchFamily="2" charset="0"/>
              </a:rPr>
              <a:t> </a:t>
            </a:r>
            <a:endParaRPr lang="en-NZ" sz="1400" dirty="0">
              <a:latin typeface="Aller" panose="02000503030000020004" pitchFamily="2" charset="0"/>
            </a:endParaRPr>
          </a:p>
          <a:p>
            <a:r>
              <a:rPr lang="en-NZ" sz="1400" dirty="0">
                <a:latin typeface="Aller" panose="02000503030000020004" pitchFamily="2" charset="0"/>
                <a:hlinkClick r:id="rId5"/>
              </a:rPr>
              <a:t>https://</a:t>
            </a:r>
            <a:r>
              <a:rPr lang="en-NZ" sz="1400" dirty="0" smtClean="0">
                <a:latin typeface="Aller" panose="02000503030000020004" pitchFamily="2" charset="0"/>
                <a:hlinkClick r:id="rId5"/>
              </a:rPr>
              <a:t>www.flickr.com/photos/darwinbell/8107066922/sizes/l</a:t>
            </a:r>
            <a:endParaRPr lang="en-NZ" sz="1400" dirty="0" smtClean="0">
              <a:latin typeface="Aller" panose="02000503030000020004" pitchFamily="2" charset="0"/>
            </a:endParaRPr>
          </a:p>
          <a:p>
            <a:endParaRPr lang="en-NZ" sz="1400" dirty="0">
              <a:latin typeface="Aller" panose="02000503030000020004" pitchFamily="2" charset="0"/>
            </a:endParaRPr>
          </a:p>
          <a:p>
            <a:r>
              <a:rPr lang="en-NZ" sz="1400" dirty="0">
                <a:latin typeface="Aller" panose="02000503030000020004" pitchFamily="2" charset="0"/>
                <a:hlinkClick r:id="rId6"/>
              </a:rPr>
              <a:t>https://www.flickr.com/photos/pinksherbet/179279964/sizes/o/</a:t>
            </a:r>
            <a:r>
              <a:rPr lang="en-NZ" sz="1400" dirty="0">
                <a:latin typeface="Aller" panose="02000503030000020004" pitchFamily="2" charset="0"/>
              </a:rPr>
              <a:t> </a:t>
            </a:r>
            <a:endParaRPr lang="en-NZ" sz="1400" dirty="0" smtClean="0">
              <a:latin typeface="Aller" panose="02000503030000020004" pitchFamily="2" charset="0"/>
            </a:endParaRPr>
          </a:p>
          <a:p>
            <a:endParaRPr lang="en-NZ" sz="1400" dirty="0">
              <a:latin typeface="Aller" panose="02000503030000020004" pitchFamily="2" charset="0"/>
            </a:endParaRPr>
          </a:p>
          <a:p>
            <a:r>
              <a:rPr lang="en-NZ" sz="1400" dirty="0">
                <a:latin typeface="Aller" panose="02000503030000020004" pitchFamily="2" charset="0"/>
                <a:hlinkClick r:id="rId7"/>
              </a:rPr>
              <a:t>https://www.flickr.com/photos/hippie/2476622740/sizes/l</a:t>
            </a:r>
            <a:r>
              <a:rPr lang="en-NZ" sz="1400" dirty="0">
                <a:latin typeface="Aller" panose="02000503030000020004" pitchFamily="2" charset="0"/>
              </a:rPr>
              <a:t> </a:t>
            </a:r>
            <a:endParaRPr lang="en-NZ" sz="1400" dirty="0" smtClean="0">
              <a:latin typeface="Aller" panose="02000503030000020004" pitchFamily="2" charset="0"/>
            </a:endParaRPr>
          </a:p>
          <a:p>
            <a:endParaRPr lang="en-NZ" sz="1400" dirty="0">
              <a:latin typeface="Aller" panose="02000503030000020004" pitchFamily="2" charset="0"/>
            </a:endParaRPr>
          </a:p>
          <a:p>
            <a:r>
              <a:rPr lang="en-NZ" sz="1400" dirty="0">
                <a:latin typeface="Aller" panose="02000503030000020004" pitchFamily="2" charset="0"/>
                <a:hlinkClick r:id="rId8"/>
              </a:rPr>
              <a:t>https://www.flickr.com/photos/st3f4n/5422493992/sizes/m</a:t>
            </a:r>
            <a:r>
              <a:rPr lang="en-NZ" sz="1400" dirty="0" smtClean="0">
                <a:latin typeface="Aller" panose="02000503030000020004" pitchFamily="2" charset="0"/>
                <a:hlinkClick r:id="rId8"/>
              </a:rPr>
              <a:t>/</a:t>
            </a:r>
            <a:endParaRPr lang="en-NZ" sz="1400" dirty="0" smtClean="0">
              <a:latin typeface="Aller" panose="02000503030000020004" pitchFamily="2" charset="0"/>
            </a:endParaRPr>
          </a:p>
          <a:p>
            <a:endParaRPr lang="en-NZ" sz="1400" dirty="0">
              <a:latin typeface="Aller" panose="02000503030000020004" pitchFamily="2" charset="0"/>
            </a:endParaRPr>
          </a:p>
          <a:p>
            <a:r>
              <a:rPr lang="en-NZ" sz="1400" dirty="0">
                <a:latin typeface="Aller" panose="02000503030000020004" pitchFamily="2" charset="0"/>
                <a:hlinkClick r:id="rId9"/>
              </a:rPr>
              <a:t>https://www.flickr.com/photos/bartelomeus/4184705426/sizes/m</a:t>
            </a:r>
            <a:r>
              <a:rPr lang="en-NZ" sz="1400" dirty="0" smtClean="0">
                <a:latin typeface="Aller" panose="02000503030000020004" pitchFamily="2" charset="0"/>
                <a:hlinkClick r:id="rId9"/>
              </a:rPr>
              <a:t>/</a:t>
            </a:r>
            <a:endParaRPr lang="en-NZ" sz="1400" dirty="0" smtClean="0">
              <a:latin typeface="Aller" panose="02000503030000020004" pitchFamily="2" charset="0"/>
            </a:endParaRPr>
          </a:p>
          <a:p>
            <a:endParaRPr lang="en-NZ" sz="1400" dirty="0">
              <a:latin typeface="Aller" panose="02000503030000020004" pitchFamily="2" charset="0"/>
            </a:endParaRPr>
          </a:p>
          <a:p>
            <a:r>
              <a:rPr lang="en-NZ" sz="1400" dirty="0">
                <a:latin typeface="Aller" panose="02000503030000020004" pitchFamily="2" charset="0"/>
                <a:hlinkClick r:id="rId10"/>
              </a:rPr>
              <a:t>https://www.flickr.com/photos/terryfreedman/16490947256/sizes/m</a:t>
            </a:r>
            <a:r>
              <a:rPr lang="en-NZ" sz="1400" dirty="0" smtClean="0">
                <a:latin typeface="Aller" panose="02000503030000020004" pitchFamily="2" charset="0"/>
                <a:hlinkClick r:id="rId10"/>
              </a:rPr>
              <a:t>/</a:t>
            </a:r>
            <a:endParaRPr lang="en-NZ" sz="1400" dirty="0" smtClean="0">
              <a:latin typeface="Aller" panose="02000503030000020004" pitchFamily="2" charset="0"/>
            </a:endParaRPr>
          </a:p>
          <a:p>
            <a:endParaRPr lang="en-NZ" sz="1400" dirty="0">
              <a:latin typeface="Aller" panose="02000503030000020004" pitchFamily="2" charset="0"/>
            </a:endParaRPr>
          </a:p>
          <a:p>
            <a:r>
              <a:rPr lang="en-NZ" sz="1400" dirty="0">
                <a:latin typeface="Aller" panose="02000503030000020004" pitchFamily="2" charset="0"/>
                <a:hlinkClick r:id="rId11"/>
              </a:rPr>
              <a:t>https://www.flickr.com/photos/anned/8700093610/sizes/c/</a:t>
            </a:r>
            <a:r>
              <a:rPr lang="en-NZ" sz="1400" dirty="0">
                <a:latin typeface="Aller" panose="02000503030000020004" pitchFamily="2" charset="0"/>
              </a:rPr>
              <a:t> </a:t>
            </a:r>
            <a:endParaRPr lang="en-NZ" sz="1400" dirty="0" smtClean="0">
              <a:latin typeface="Aller" panose="02000503030000020004" pitchFamily="2" charset="0"/>
            </a:endParaRPr>
          </a:p>
          <a:p>
            <a:endParaRPr lang="en-NZ" sz="1400" dirty="0">
              <a:latin typeface="Aller" panose="02000503030000020004" pitchFamily="2" charset="0"/>
            </a:endParaRPr>
          </a:p>
          <a:p>
            <a:r>
              <a:rPr lang="en-NZ" sz="1400" dirty="0">
                <a:latin typeface="Aller" panose="02000503030000020004" pitchFamily="2" charset="0"/>
                <a:hlinkClick r:id="rId12"/>
              </a:rPr>
              <a:t>https://www.flickr.com/photos/sweetone/6416417037/sizes/l/in/photostream/</a:t>
            </a:r>
            <a:r>
              <a:rPr lang="en-NZ" sz="1400" dirty="0">
                <a:latin typeface="Aller" panose="02000503030000020004" pitchFamily="2" charset="0"/>
              </a:rPr>
              <a:t> </a:t>
            </a:r>
            <a:endParaRPr lang="en-NZ" sz="1400" dirty="0" smtClean="0">
              <a:latin typeface="Aller" panose="02000503030000020004" pitchFamily="2" charset="0"/>
            </a:endParaRPr>
          </a:p>
          <a:p>
            <a:endParaRPr lang="en-NZ" sz="1400" dirty="0">
              <a:latin typeface="Aller" panose="02000503030000020004" pitchFamily="2" charset="0"/>
            </a:endParaRPr>
          </a:p>
          <a:p>
            <a:r>
              <a:rPr lang="en-NZ" sz="1400" dirty="0" smtClean="0">
                <a:latin typeface="Aller" panose="02000503030000020004" pitchFamily="2" charset="0"/>
                <a:hlinkClick r:id="rId13"/>
              </a:rPr>
              <a:t>https</a:t>
            </a:r>
            <a:r>
              <a:rPr lang="en-NZ" sz="1400" dirty="0">
                <a:latin typeface="Aller" panose="02000503030000020004" pitchFamily="2" charset="0"/>
                <a:hlinkClick r:id="rId13"/>
              </a:rPr>
              <a:t>://www.flickr.com/photos/wingedwolf/5471047557/sizes/o</a:t>
            </a:r>
            <a:r>
              <a:rPr lang="en-NZ" sz="1400" dirty="0" smtClean="0">
                <a:latin typeface="Aller" panose="02000503030000020004" pitchFamily="2" charset="0"/>
                <a:hlinkClick r:id="rId13"/>
              </a:rPr>
              <a:t>/</a:t>
            </a:r>
            <a:r>
              <a:rPr lang="en-NZ" sz="1400" dirty="0" smtClean="0">
                <a:latin typeface="Aller" panose="02000503030000020004" pitchFamily="2" charset="0"/>
              </a:rPr>
              <a:t> </a:t>
            </a:r>
          </a:p>
          <a:p>
            <a:endParaRPr lang="en-NZ" sz="1400" dirty="0">
              <a:latin typeface="Aller" panose="02000503030000020004" pitchFamily="2" charset="0"/>
            </a:endParaRPr>
          </a:p>
          <a:p>
            <a:r>
              <a:rPr lang="en-NZ" sz="1400" dirty="0">
                <a:latin typeface="Aller" panose="02000503030000020004" pitchFamily="2" charset="0"/>
                <a:hlinkClick r:id="rId14"/>
              </a:rPr>
              <a:t>https://www.flickr.com/photos/infomastern/11855274335/sizes/sq</a:t>
            </a:r>
            <a:r>
              <a:rPr lang="en-NZ" sz="1400" dirty="0" smtClean="0">
                <a:latin typeface="Aller" panose="02000503030000020004" pitchFamily="2" charset="0"/>
                <a:hlinkClick r:id="rId14"/>
              </a:rPr>
              <a:t>/</a:t>
            </a:r>
            <a:r>
              <a:rPr lang="en-NZ" sz="1400" dirty="0" smtClean="0">
                <a:latin typeface="Aller" panose="02000503030000020004" pitchFamily="2" charset="0"/>
              </a:rPr>
              <a:t> </a:t>
            </a:r>
            <a:endParaRPr lang="en-NZ" sz="1400" dirty="0">
              <a:latin typeface="Aller" panose="0200050303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9197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28" y="0"/>
            <a:ext cx="12166600" cy="6843713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-1" y="365125"/>
            <a:ext cx="12198057" cy="1325563"/>
          </a:xfrm>
          <a:solidFill>
            <a:schemeClr val="tx1">
              <a:lumMod val="65000"/>
              <a:lumOff val="35000"/>
              <a:alpha val="9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en-NZ" sz="7200" b="1" dirty="0" smtClean="0">
                <a:solidFill>
                  <a:schemeClr val="bg1"/>
                </a:solidFill>
                <a:latin typeface="+mn-lt"/>
              </a:rPr>
              <a:t>The Tertiary Prep Programme</a:t>
            </a:r>
            <a:endParaRPr lang="en-NZ" sz="72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388994" y="1958192"/>
            <a:ext cx="8441056" cy="3477875"/>
          </a:xfrm>
          <a:prstGeom prst="rect">
            <a:avLst/>
          </a:prstGeom>
          <a:solidFill>
            <a:schemeClr val="tx1">
              <a:lumMod val="65000"/>
              <a:lumOff val="35000"/>
              <a:alpha val="75000"/>
            </a:schemeClr>
          </a:solidFill>
        </p:spPr>
        <p:txBody>
          <a:bodyPr wrap="square">
            <a:spAutoFit/>
          </a:bodyPr>
          <a:lstStyle/>
          <a:p>
            <a:pPr marL="742950" lvl="0" indent="-742950">
              <a:buAutoNum type="arabicPeriod"/>
            </a:pPr>
            <a:r>
              <a:rPr lang="en-NZ" sz="4400" b="1" dirty="0" smtClean="0">
                <a:solidFill>
                  <a:schemeClr val="bg1"/>
                </a:solidFill>
                <a:latin typeface="Aller" panose="02000503030000020004" pitchFamily="2" charset="0"/>
              </a:rPr>
              <a:t>Managing Self</a:t>
            </a:r>
            <a:endParaRPr lang="en-NZ" sz="4400" dirty="0">
              <a:solidFill>
                <a:schemeClr val="bg1"/>
              </a:solidFill>
              <a:latin typeface="Aller" panose="02000503030000020004" pitchFamily="2" charset="0"/>
            </a:endParaRPr>
          </a:p>
          <a:p>
            <a:pPr marL="742950" lvl="0" indent="-742950">
              <a:buAutoNum type="arabicPeriod"/>
            </a:pPr>
            <a:r>
              <a:rPr lang="en-NZ" sz="4400" b="1" dirty="0" smtClean="0">
                <a:solidFill>
                  <a:schemeClr val="bg1"/>
                </a:solidFill>
                <a:latin typeface="Aller" panose="02000503030000020004" pitchFamily="2" charset="0"/>
              </a:rPr>
              <a:t>Managing Research</a:t>
            </a:r>
          </a:p>
          <a:p>
            <a:pPr marL="742950" lvl="0" indent="-742950">
              <a:buAutoNum type="arabicPeriod"/>
            </a:pPr>
            <a:r>
              <a:rPr lang="en-NZ" sz="4400" b="1" dirty="0" smtClean="0">
                <a:solidFill>
                  <a:schemeClr val="bg1"/>
                </a:solidFill>
                <a:latin typeface="Aller" panose="02000503030000020004" pitchFamily="2" charset="0"/>
              </a:rPr>
              <a:t>Managing Information</a:t>
            </a:r>
          </a:p>
          <a:p>
            <a:pPr marL="742950" lvl="0" indent="-742950">
              <a:buAutoNum type="arabicPeriod"/>
            </a:pPr>
            <a:r>
              <a:rPr lang="en-NZ" sz="4400" b="1" dirty="0" smtClean="0">
                <a:solidFill>
                  <a:schemeClr val="bg1"/>
                </a:solidFill>
                <a:latin typeface="Aller" panose="02000503030000020004" pitchFamily="2" charset="0"/>
              </a:rPr>
              <a:t>Managing Resources</a:t>
            </a:r>
          </a:p>
          <a:p>
            <a:pPr marL="742950" lvl="0" indent="-742950">
              <a:buAutoNum type="arabicPeriod"/>
            </a:pPr>
            <a:r>
              <a:rPr lang="en-NZ" sz="4400" b="1" dirty="0" smtClean="0">
                <a:solidFill>
                  <a:schemeClr val="bg1"/>
                </a:solidFill>
                <a:latin typeface="Aller" panose="02000503030000020004" pitchFamily="2" charset="0"/>
              </a:rPr>
              <a:t>Managing Study</a:t>
            </a:r>
          </a:p>
        </p:txBody>
      </p:sp>
    </p:spTree>
    <p:extLst>
      <p:ext uri="{BB962C8B-B14F-4D97-AF65-F5344CB8AC3E}">
        <p14:creationId xmlns:p14="http://schemas.microsoft.com/office/powerpoint/2010/main" val="139015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s://farm1.staticflickr.com/529/19131471486_80ee325a73_b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250"/>
          <a:stretch/>
        </p:blipFill>
        <p:spPr bwMode="auto">
          <a:xfrm>
            <a:off x="18162" y="26633"/>
            <a:ext cx="12144084" cy="6702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NZ" sz="9600" b="1" dirty="0" smtClean="0">
                <a:latin typeface="+mn-lt"/>
              </a:rPr>
              <a:t>TPT Session 1</a:t>
            </a:r>
            <a:endParaRPr lang="en-NZ" sz="9600" b="1" dirty="0"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NZ" sz="6000" b="1" dirty="0" smtClean="0"/>
              <a:t>Managing Self</a:t>
            </a:r>
            <a:endParaRPr lang="en-NZ" sz="6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0141126" y="6215592"/>
            <a:ext cx="24045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1200" b="1" dirty="0"/>
              <a:t>http://bit.ly/1J8ynKW</a:t>
            </a:r>
          </a:p>
        </p:txBody>
      </p:sp>
      <p:pic>
        <p:nvPicPr>
          <p:cNvPr id="6" name="Picture 5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572" y="5778216"/>
            <a:ext cx="714375" cy="714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7055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28" y="0"/>
            <a:ext cx="12166600" cy="6843713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-1" y="365125"/>
            <a:ext cx="12198057" cy="1325563"/>
          </a:xfrm>
          <a:solidFill>
            <a:schemeClr val="tx1">
              <a:lumMod val="65000"/>
              <a:lumOff val="35000"/>
              <a:alpha val="9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en-NZ" sz="7200" b="1" dirty="0" smtClean="0">
                <a:solidFill>
                  <a:schemeClr val="bg1"/>
                </a:solidFill>
                <a:latin typeface="+mn-lt"/>
              </a:rPr>
              <a:t>The Tertiary Prep Programme</a:t>
            </a:r>
            <a:endParaRPr lang="en-NZ" sz="72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" y="1986365"/>
            <a:ext cx="3400424" cy="1200329"/>
          </a:xfrm>
          <a:prstGeom prst="rect">
            <a:avLst/>
          </a:prstGeom>
          <a:solidFill>
            <a:schemeClr val="tx1">
              <a:lumMod val="65000"/>
              <a:lumOff val="35000"/>
              <a:alpha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NZ" sz="5400" b="1" dirty="0" smtClean="0">
                <a:solidFill>
                  <a:schemeClr val="bg1"/>
                </a:solidFill>
                <a:latin typeface="Aller" panose="02000503030000020004" pitchFamily="2" charset="0"/>
              </a:rPr>
              <a:t>Session 1:</a:t>
            </a:r>
          </a:p>
          <a:p>
            <a:endParaRPr lang="en-NZ" dirty="0">
              <a:latin typeface="Aller" panose="02000503030000020004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560444" y="1982788"/>
            <a:ext cx="8269606" cy="4247317"/>
          </a:xfrm>
          <a:prstGeom prst="rect">
            <a:avLst/>
          </a:prstGeom>
          <a:solidFill>
            <a:schemeClr val="tx1">
              <a:lumMod val="65000"/>
              <a:lumOff val="35000"/>
              <a:alpha val="90000"/>
            </a:schemeClr>
          </a:solidFill>
        </p:spPr>
        <p:txBody>
          <a:bodyPr wrap="square">
            <a:spAutoFit/>
          </a:bodyPr>
          <a:lstStyle/>
          <a:p>
            <a:pPr lvl="0"/>
            <a:r>
              <a:rPr lang="en-NZ" sz="5400" b="1" dirty="0" smtClean="0">
                <a:solidFill>
                  <a:schemeClr val="bg1"/>
                </a:solidFill>
                <a:latin typeface="Aller" panose="02000503030000020004" pitchFamily="2" charset="0"/>
              </a:rPr>
              <a:t>Managing Self</a:t>
            </a:r>
            <a:endParaRPr lang="en-NZ" sz="5400" dirty="0">
              <a:solidFill>
                <a:schemeClr val="bg1"/>
              </a:solidFill>
              <a:latin typeface="Aller" panose="02000503030000020004" pitchFamily="2" charset="0"/>
            </a:endParaRPr>
          </a:p>
          <a:p>
            <a:pPr marL="571500" lvl="0" indent="-571500">
              <a:buFont typeface="Wingdings" panose="05000000000000000000" pitchFamily="2" charset="2"/>
              <a:buChar char="ü"/>
            </a:pPr>
            <a:r>
              <a:rPr lang="en-NZ" sz="3600" dirty="0" smtClean="0">
                <a:solidFill>
                  <a:schemeClr val="bg1"/>
                </a:solidFill>
                <a:latin typeface="Aller" panose="02000503030000020004" pitchFamily="2" charset="0"/>
              </a:rPr>
              <a:t>Time management</a:t>
            </a:r>
          </a:p>
          <a:p>
            <a:pPr marL="571500" lvl="0" indent="-571500">
              <a:buFont typeface="Wingdings" panose="05000000000000000000" pitchFamily="2" charset="2"/>
              <a:buChar char="ü"/>
            </a:pPr>
            <a:r>
              <a:rPr lang="en-NZ" sz="3600" dirty="0" smtClean="0">
                <a:solidFill>
                  <a:schemeClr val="bg1"/>
                </a:solidFill>
                <a:latin typeface="Aller" panose="02000503030000020004" pitchFamily="2" charset="0"/>
              </a:rPr>
              <a:t>Personal organisation</a:t>
            </a:r>
          </a:p>
          <a:p>
            <a:pPr marL="571500" lvl="0" indent="-571500">
              <a:buFont typeface="Wingdings" panose="05000000000000000000" pitchFamily="2" charset="2"/>
              <a:buChar char="ü"/>
            </a:pPr>
            <a:r>
              <a:rPr lang="en-NZ" sz="3600" dirty="0" smtClean="0">
                <a:solidFill>
                  <a:schemeClr val="bg1"/>
                </a:solidFill>
                <a:latin typeface="Aller" panose="02000503030000020004" pitchFamily="2" charset="0"/>
              </a:rPr>
              <a:t>Differences between secondary &amp; tertiary learning</a:t>
            </a:r>
          </a:p>
          <a:p>
            <a:pPr marL="571500" lvl="0" indent="-571500">
              <a:buFont typeface="Wingdings" panose="05000000000000000000" pitchFamily="2" charset="2"/>
              <a:buChar char="ü"/>
            </a:pPr>
            <a:r>
              <a:rPr lang="en-NZ" sz="3600" dirty="0" smtClean="0">
                <a:solidFill>
                  <a:schemeClr val="bg1"/>
                </a:solidFill>
                <a:latin typeface="Aller" panose="02000503030000020004" pitchFamily="2" charset="0"/>
              </a:rPr>
              <a:t>Learning styles</a:t>
            </a:r>
          </a:p>
          <a:p>
            <a:pPr marL="571500" lvl="0" indent="-571500">
              <a:buFont typeface="Wingdings" panose="05000000000000000000" pitchFamily="2" charset="2"/>
              <a:buChar char="ü"/>
            </a:pPr>
            <a:r>
              <a:rPr lang="en-NZ" sz="3600" dirty="0" smtClean="0">
                <a:solidFill>
                  <a:schemeClr val="bg1"/>
                </a:solidFill>
                <a:latin typeface="Aller" panose="02000503030000020004" pitchFamily="2" charset="0"/>
              </a:rPr>
              <a:t>Memory techniques</a:t>
            </a:r>
          </a:p>
        </p:txBody>
      </p:sp>
    </p:spTree>
    <p:extLst>
      <p:ext uri="{BB962C8B-B14F-4D97-AF65-F5344CB8AC3E}">
        <p14:creationId xmlns:p14="http://schemas.microsoft.com/office/powerpoint/2010/main" val="1293588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farm3.staticflickr.com/2528/4184705426_26b0e6f479_o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44" b="5979"/>
          <a:stretch/>
        </p:blipFill>
        <p:spPr bwMode="auto">
          <a:xfrm>
            <a:off x="26278" y="28550"/>
            <a:ext cx="12152513" cy="691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NZ" sz="9600" b="1" dirty="0" smtClean="0">
                <a:solidFill>
                  <a:srgbClr val="FF0000"/>
                </a:solidFill>
              </a:rPr>
              <a:t>TPT Session 2</a:t>
            </a:r>
            <a:endParaRPr lang="en-NZ" sz="9600" b="1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NZ" sz="6000" b="1" dirty="0" smtClean="0"/>
              <a:t>Managing Research</a:t>
            </a:r>
            <a:endParaRPr lang="en-NZ" sz="6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0287000" y="6429375"/>
            <a:ext cx="16144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1200" b="1" dirty="0"/>
              <a:t>http://bit.ly/1e6ScHN</a:t>
            </a:r>
          </a:p>
        </p:txBody>
      </p:sp>
      <p:pic>
        <p:nvPicPr>
          <p:cNvPr id="5" name="Picture 4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852" y="5991999"/>
            <a:ext cx="714375" cy="714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533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28" y="0"/>
            <a:ext cx="12166600" cy="6843713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-1" y="365125"/>
            <a:ext cx="12198057" cy="1325563"/>
          </a:xfrm>
          <a:solidFill>
            <a:schemeClr val="tx1">
              <a:lumMod val="65000"/>
              <a:lumOff val="35000"/>
              <a:alpha val="9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en-NZ" sz="7200" b="1" dirty="0" smtClean="0">
                <a:solidFill>
                  <a:schemeClr val="bg1"/>
                </a:solidFill>
                <a:latin typeface="+mn-lt"/>
              </a:rPr>
              <a:t>The Tertiary Prep Programme</a:t>
            </a:r>
            <a:endParaRPr lang="en-NZ" sz="72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" y="1986365"/>
            <a:ext cx="3400424" cy="1200329"/>
          </a:xfrm>
          <a:prstGeom prst="rect">
            <a:avLst/>
          </a:prstGeom>
          <a:solidFill>
            <a:schemeClr val="tx1">
              <a:lumMod val="65000"/>
              <a:lumOff val="35000"/>
              <a:alpha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NZ" sz="5400" b="1" dirty="0" smtClean="0">
                <a:solidFill>
                  <a:schemeClr val="bg1"/>
                </a:solidFill>
                <a:latin typeface="Aller" panose="02000503030000020004" pitchFamily="2" charset="0"/>
              </a:rPr>
              <a:t>Session 2:</a:t>
            </a:r>
          </a:p>
          <a:p>
            <a:endParaRPr lang="en-NZ" dirty="0">
              <a:latin typeface="Aller" panose="02000503030000020004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560444" y="1982788"/>
            <a:ext cx="8269606" cy="2585323"/>
          </a:xfrm>
          <a:prstGeom prst="rect">
            <a:avLst/>
          </a:prstGeom>
          <a:solidFill>
            <a:schemeClr val="tx1">
              <a:lumMod val="65000"/>
              <a:lumOff val="35000"/>
              <a:alpha val="90000"/>
            </a:schemeClr>
          </a:solidFill>
        </p:spPr>
        <p:txBody>
          <a:bodyPr wrap="square">
            <a:spAutoFit/>
          </a:bodyPr>
          <a:lstStyle/>
          <a:p>
            <a:pPr lvl="0"/>
            <a:r>
              <a:rPr lang="en-NZ" sz="5400" b="1" dirty="0" smtClean="0">
                <a:solidFill>
                  <a:schemeClr val="bg1"/>
                </a:solidFill>
                <a:latin typeface="Aller" panose="02000503030000020004" pitchFamily="2" charset="0"/>
              </a:rPr>
              <a:t>Managing Research</a:t>
            </a:r>
            <a:endParaRPr lang="en-NZ" sz="5400" dirty="0">
              <a:solidFill>
                <a:schemeClr val="bg1"/>
              </a:solidFill>
              <a:latin typeface="Aller" panose="02000503030000020004" pitchFamily="2" charset="0"/>
            </a:endParaRPr>
          </a:p>
          <a:p>
            <a:pPr marL="571500" lvl="0" indent="-571500">
              <a:buFont typeface="Wingdings" panose="05000000000000000000" pitchFamily="2" charset="2"/>
              <a:buChar char="ü"/>
            </a:pPr>
            <a:r>
              <a:rPr lang="en-NZ" sz="3600" dirty="0">
                <a:solidFill>
                  <a:schemeClr val="bg1"/>
                </a:solidFill>
                <a:latin typeface="Aller" panose="02000503030000020004" pitchFamily="2" charset="0"/>
              </a:rPr>
              <a:t>Research process</a:t>
            </a:r>
          </a:p>
          <a:p>
            <a:pPr marL="571500" lvl="0" indent="-571500">
              <a:buFont typeface="Wingdings" panose="05000000000000000000" pitchFamily="2" charset="2"/>
              <a:buChar char="ü"/>
            </a:pPr>
            <a:r>
              <a:rPr lang="en-NZ" sz="3600" dirty="0">
                <a:solidFill>
                  <a:schemeClr val="bg1"/>
                </a:solidFill>
                <a:latin typeface="Aller" panose="02000503030000020004" pitchFamily="2" charset="0"/>
              </a:rPr>
              <a:t>Google search strategies</a:t>
            </a:r>
          </a:p>
          <a:p>
            <a:pPr marL="571500" lvl="0" indent="-571500">
              <a:buFont typeface="Wingdings" panose="05000000000000000000" pitchFamily="2" charset="2"/>
              <a:buChar char="ü"/>
            </a:pPr>
            <a:r>
              <a:rPr lang="en-NZ" sz="3600" dirty="0">
                <a:solidFill>
                  <a:schemeClr val="bg1"/>
                </a:solidFill>
                <a:latin typeface="Aller" panose="02000503030000020004" pitchFamily="2" charset="0"/>
              </a:rPr>
              <a:t>Using databases</a:t>
            </a:r>
          </a:p>
        </p:txBody>
      </p:sp>
    </p:spTree>
    <p:extLst>
      <p:ext uri="{BB962C8B-B14F-4D97-AF65-F5344CB8AC3E}">
        <p14:creationId xmlns:p14="http://schemas.microsoft.com/office/powerpoint/2010/main" val="23597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s://farm8.staticflickr.com/7249/8166916358_4b01987bc9_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71" y="33003"/>
            <a:ext cx="12096000" cy="68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NZ" sz="9600" b="1" dirty="0" smtClean="0">
                <a:solidFill>
                  <a:srgbClr val="C00000"/>
                </a:solidFill>
                <a:latin typeface="+mn-lt"/>
              </a:rPr>
              <a:t>TPT Session 3</a:t>
            </a:r>
            <a:endParaRPr lang="en-NZ" sz="9600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NZ" sz="6000" b="1" dirty="0" smtClean="0"/>
              <a:t>Managing Information</a:t>
            </a:r>
            <a:endParaRPr lang="en-NZ" sz="6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0186988" y="6400800"/>
            <a:ext cx="21431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1200" b="1" dirty="0"/>
              <a:t>http://bit.ly/1NkVun0</a:t>
            </a:r>
          </a:p>
        </p:txBody>
      </p:sp>
      <p:pic>
        <p:nvPicPr>
          <p:cNvPr id="5" name="Picture 4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722" y="5824924"/>
            <a:ext cx="714375" cy="714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9823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28" y="0"/>
            <a:ext cx="12166600" cy="6843713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-1" y="365125"/>
            <a:ext cx="12198057" cy="1325563"/>
          </a:xfrm>
          <a:solidFill>
            <a:schemeClr val="tx1">
              <a:lumMod val="65000"/>
              <a:lumOff val="35000"/>
              <a:alpha val="9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en-NZ" sz="7200" b="1" dirty="0" smtClean="0">
                <a:solidFill>
                  <a:schemeClr val="bg1"/>
                </a:solidFill>
                <a:latin typeface="+mn-lt"/>
              </a:rPr>
              <a:t>The Tertiary Prep Programme</a:t>
            </a:r>
            <a:endParaRPr lang="en-NZ" sz="72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" y="1986365"/>
            <a:ext cx="3400424" cy="1200329"/>
          </a:xfrm>
          <a:prstGeom prst="rect">
            <a:avLst/>
          </a:prstGeom>
          <a:solidFill>
            <a:schemeClr val="tx1">
              <a:lumMod val="65000"/>
              <a:lumOff val="35000"/>
              <a:alpha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NZ" sz="5400" b="1" dirty="0" smtClean="0">
                <a:solidFill>
                  <a:schemeClr val="bg1"/>
                </a:solidFill>
                <a:latin typeface="Aller" panose="02000503030000020004" pitchFamily="2" charset="0"/>
              </a:rPr>
              <a:t>Session </a:t>
            </a:r>
            <a:r>
              <a:rPr lang="en-NZ" sz="5400" b="1" dirty="0">
                <a:solidFill>
                  <a:schemeClr val="bg1"/>
                </a:solidFill>
                <a:latin typeface="Aller" panose="02000503030000020004" pitchFamily="2" charset="0"/>
              </a:rPr>
              <a:t>3</a:t>
            </a:r>
            <a:r>
              <a:rPr lang="en-NZ" sz="5400" b="1" dirty="0" smtClean="0">
                <a:solidFill>
                  <a:schemeClr val="bg1"/>
                </a:solidFill>
                <a:latin typeface="Aller" panose="02000503030000020004" pitchFamily="2" charset="0"/>
              </a:rPr>
              <a:t>:</a:t>
            </a:r>
          </a:p>
          <a:p>
            <a:endParaRPr lang="en-NZ" dirty="0">
              <a:latin typeface="Aller" panose="02000503030000020004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560444" y="1982788"/>
            <a:ext cx="8269606" cy="3139321"/>
          </a:xfrm>
          <a:prstGeom prst="rect">
            <a:avLst/>
          </a:prstGeom>
          <a:solidFill>
            <a:schemeClr val="tx1">
              <a:lumMod val="65000"/>
              <a:lumOff val="35000"/>
              <a:alpha val="90000"/>
            </a:schemeClr>
          </a:solidFill>
        </p:spPr>
        <p:txBody>
          <a:bodyPr wrap="square">
            <a:spAutoFit/>
          </a:bodyPr>
          <a:lstStyle/>
          <a:p>
            <a:pPr lvl="0"/>
            <a:r>
              <a:rPr lang="en-NZ" sz="5400" b="1" dirty="0" smtClean="0">
                <a:solidFill>
                  <a:schemeClr val="bg1"/>
                </a:solidFill>
                <a:latin typeface="Aller" panose="02000503030000020004" pitchFamily="2" charset="0"/>
              </a:rPr>
              <a:t>Managing Information</a:t>
            </a:r>
            <a:endParaRPr lang="en-NZ" sz="5400" dirty="0">
              <a:solidFill>
                <a:schemeClr val="bg1"/>
              </a:solidFill>
              <a:latin typeface="Aller" panose="02000503030000020004" pitchFamily="2" charset="0"/>
            </a:endParaRPr>
          </a:p>
          <a:p>
            <a:pPr marL="571500" lvl="0" indent="-571500">
              <a:buFont typeface="Wingdings" panose="05000000000000000000" pitchFamily="2" charset="2"/>
              <a:buChar char="ü"/>
            </a:pPr>
            <a:r>
              <a:rPr lang="en-NZ" sz="3600" dirty="0">
                <a:solidFill>
                  <a:schemeClr val="bg1"/>
                </a:solidFill>
                <a:latin typeface="Aller" panose="02000503030000020004" pitchFamily="2" charset="0"/>
              </a:rPr>
              <a:t>Note taking</a:t>
            </a:r>
          </a:p>
          <a:p>
            <a:pPr marL="571500" lvl="0" indent="-571500">
              <a:buFont typeface="Wingdings" panose="05000000000000000000" pitchFamily="2" charset="2"/>
              <a:buChar char="ü"/>
            </a:pPr>
            <a:r>
              <a:rPr lang="en-NZ" sz="3600" dirty="0">
                <a:solidFill>
                  <a:schemeClr val="bg1"/>
                </a:solidFill>
                <a:latin typeface="Aller" panose="02000503030000020004" pitchFamily="2" charset="0"/>
              </a:rPr>
              <a:t>Note making</a:t>
            </a:r>
          </a:p>
          <a:p>
            <a:pPr marL="571500" lvl="0" indent="-571500">
              <a:buFont typeface="Wingdings" panose="05000000000000000000" pitchFamily="2" charset="2"/>
              <a:buChar char="ü"/>
            </a:pPr>
            <a:r>
              <a:rPr lang="en-NZ" sz="3600" dirty="0">
                <a:solidFill>
                  <a:schemeClr val="bg1"/>
                </a:solidFill>
                <a:latin typeface="Aller" panose="02000503030000020004" pitchFamily="2" charset="0"/>
              </a:rPr>
              <a:t>Revising with notes</a:t>
            </a:r>
          </a:p>
          <a:p>
            <a:pPr marL="571500" lvl="0" indent="-571500">
              <a:buFont typeface="Wingdings" panose="05000000000000000000" pitchFamily="2" charset="2"/>
              <a:buChar char="ü"/>
            </a:pPr>
            <a:r>
              <a:rPr lang="en-NZ" sz="3600" dirty="0">
                <a:solidFill>
                  <a:schemeClr val="bg1"/>
                </a:solidFill>
                <a:latin typeface="Aller" panose="02000503030000020004" pitchFamily="2" charset="0"/>
              </a:rPr>
              <a:t>Essay writing</a:t>
            </a:r>
          </a:p>
        </p:txBody>
      </p:sp>
    </p:spTree>
    <p:extLst>
      <p:ext uri="{BB962C8B-B14F-4D97-AF65-F5344CB8AC3E}">
        <p14:creationId xmlns:p14="http://schemas.microsoft.com/office/powerpoint/2010/main" val="4196792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2196</TotalTime>
  <Words>455</Words>
  <Application>Microsoft Office PowerPoint</Application>
  <PresentationFormat>Widescreen</PresentationFormat>
  <Paragraphs>150</Paragraphs>
  <Slides>29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29</vt:i4>
      </vt:variant>
    </vt:vector>
  </HeadingPairs>
  <TitlesOfParts>
    <vt:vector size="37" baseType="lpstr">
      <vt:lpstr>Aller</vt:lpstr>
      <vt:lpstr>Arial</vt:lpstr>
      <vt:lpstr>Calibri</vt:lpstr>
      <vt:lpstr>Calibri Light</vt:lpstr>
      <vt:lpstr>Footlight MT Light</vt:lpstr>
      <vt:lpstr>Wingdings</vt:lpstr>
      <vt:lpstr>Office Theme</vt:lpstr>
      <vt:lpstr>1_Office Theme</vt:lpstr>
      <vt:lpstr>The Tertiary Prep Programme Transitioning from Secondary to Tertiary Education </vt:lpstr>
      <vt:lpstr>The Tertiary Prep Programme</vt:lpstr>
      <vt:lpstr>The Tertiary Prep Programme</vt:lpstr>
      <vt:lpstr>TPT Session 1</vt:lpstr>
      <vt:lpstr>The Tertiary Prep Programme</vt:lpstr>
      <vt:lpstr>TPT Session 2</vt:lpstr>
      <vt:lpstr>The Tertiary Prep Programme</vt:lpstr>
      <vt:lpstr>TPT Session 3</vt:lpstr>
      <vt:lpstr>The Tertiary Prep Programme</vt:lpstr>
      <vt:lpstr>TPT Session 4</vt:lpstr>
      <vt:lpstr>The Tertiary Prep Programme</vt:lpstr>
      <vt:lpstr>TPT Session 5</vt:lpstr>
      <vt:lpstr>The Tertiary Prep Programme</vt:lpstr>
      <vt:lpstr>Origins of Tertiary Prep</vt:lpstr>
      <vt:lpstr>PowerPoint Presentation</vt:lpstr>
      <vt:lpstr>PowerPoint Presentation</vt:lpstr>
      <vt:lpstr>PowerPoint Presentation</vt:lpstr>
      <vt:lpstr>Tertiary Prep – The bigger picture</vt:lpstr>
      <vt:lpstr>Information Literacy Framework</vt:lpstr>
      <vt:lpstr>PowerPoint Presentation</vt:lpstr>
      <vt:lpstr>Information Literacy Skills</vt:lpstr>
      <vt:lpstr>Information Literacy Skills</vt:lpstr>
      <vt:lpstr>Things to Consider</vt:lpstr>
      <vt:lpstr>PowerPoint Presentation</vt:lpstr>
      <vt:lpstr>Next Steps in 2016</vt:lpstr>
      <vt:lpstr>PowerPoint Presentation</vt:lpstr>
      <vt:lpstr>What Next???</vt:lpstr>
      <vt:lpstr>  Senga White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Tertiary Prep Programme</dc:title>
  <dc:creator>Senga White</dc:creator>
  <cp:lastModifiedBy>Senga White</cp:lastModifiedBy>
  <cp:revision>127</cp:revision>
  <dcterms:created xsi:type="dcterms:W3CDTF">2015-08-23T23:48:25Z</dcterms:created>
  <dcterms:modified xsi:type="dcterms:W3CDTF">2015-10-13T01:28:33Z</dcterms:modified>
</cp:coreProperties>
</file>